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642" r:id="rId3"/>
    <p:sldId id="643" r:id="rId4"/>
    <p:sldId id="644" r:id="rId5"/>
    <p:sldId id="645" r:id="rId6"/>
    <p:sldId id="646" r:id="rId7"/>
    <p:sldId id="647" r:id="rId8"/>
    <p:sldId id="648" r:id="rId9"/>
    <p:sldId id="649" r:id="rId10"/>
    <p:sldId id="650" r:id="rId11"/>
    <p:sldId id="651" r:id="rId12"/>
    <p:sldId id="652" r:id="rId13"/>
    <p:sldId id="653" r:id="rId14"/>
    <p:sldId id="654" r:id="rId15"/>
    <p:sldId id="676" r:id="rId16"/>
    <p:sldId id="677" r:id="rId17"/>
    <p:sldId id="678" r:id="rId18"/>
    <p:sldId id="679" r:id="rId19"/>
    <p:sldId id="655" r:id="rId20"/>
    <p:sldId id="656" r:id="rId21"/>
    <p:sldId id="657" r:id="rId22"/>
    <p:sldId id="658" r:id="rId23"/>
    <p:sldId id="659" r:id="rId24"/>
    <p:sldId id="660" r:id="rId25"/>
    <p:sldId id="661" r:id="rId26"/>
    <p:sldId id="662" r:id="rId27"/>
    <p:sldId id="663" r:id="rId28"/>
    <p:sldId id="664" r:id="rId29"/>
    <p:sldId id="665" r:id="rId30"/>
    <p:sldId id="666" r:id="rId31"/>
    <p:sldId id="667" r:id="rId32"/>
    <p:sldId id="668" r:id="rId33"/>
    <p:sldId id="669" r:id="rId34"/>
    <p:sldId id="670" r:id="rId35"/>
    <p:sldId id="671" r:id="rId36"/>
    <p:sldId id="672" r:id="rId37"/>
    <p:sldId id="673" r:id="rId38"/>
    <p:sldId id="674" r:id="rId39"/>
    <p:sldId id="675"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C263007F-7F2B-4611-9165-940CAA0E3A5D}">
          <p14:sldIdLst>
            <p14:sldId id="256"/>
            <p14:sldId id="642"/>
            <p14:sldId id="643"/>
            <p14:sldId id="644"/>
            <p14:sldId id="645"/>
            <p14:sldId id="646"/>
            <p14:sldId id="647"/>
            <p14:sldId id="648"/>
            <p14:sldId id="649"/>
            <p14:sldId id="650"/>
            <p14:sldId id="651"/>
            <p14:sldId id="652"/>
            <p14:sldId id="653"/>
            <p14:sldId id="654"/>
            <p14:sldId id="676"/>
            <p14:sldId id="677"/>
            <p14:sldId id="678"/>
            <p14:sldId id="679"/>
            <p14:sldId id="655"/>
            <p14:sldId id="656"/>
            <p14:sldId id="657"/>
            <p14:sldId id="658"/>
            <p14:sldId id="659"/>
            <p14:sldId id="660"/>
            <p14:sldId id="661"/>
            <p14:sldId id="662"/>
            <p14:sldId id="663"/>
            <p14:sldId id="664"/>
            <p14:sldId id="665"/>
            <p14:sldId id="666"/>
            <p14:sldId id="667"/>
            <p14:sldId id="668"/>
            <p14:sldId id="669"/>
            <p14:sldId id="670"/>
            <p14:sldId id="671"/>
            <p14:sldId id="672"/>
            <p14:sldId id="673"/>
            <p14:sldId id="674"/>
            <p14:sldId id="67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92066" autoAdjust="0"/>
  </p:normalViewPr>
  <p:slideViewPr>
    <p:cSldViewPr>
      <p:cViewPr varScale="1">
        <p:scale>
          <a:sx n="69" d="100"/>
          <a:sy n="69" d="100"/>
        </p:scale>
        <p:origin x="1116"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29829A-6BEA-4081-80F1-1781354D31DE}" type="datetimeFigureOut">
              <a:rPr lang="en-US" smtClean="0"/>
              <a:t>10/27/2022</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BA92F-9A2C-499F-BFBF-DD106A2860A6}" type="slidenum">
              <a:rPr lang="en-US" smtClean="0"/>
              <a:t>‹#›</a:t>
            </a:fld>
            <a:endParaRPr lang="en-US"/>
          </a:p>
        </p:txBody>
      </p:sp>
    </p:spTree>
    <p:extLst>
      <p:ext uri="{BB962C8B-B14F-4D97-AF65-F5344CB8AC3E}">
        <p14:creationId xmlns:p14="http://schemas.microsoft.com/office/powerpoint/2010/main" val="360577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10"/>
          </p:nvPr>
        </p:nvSpPr>
        <p:spPr/>
        <p:txBody>
          <a:bodyPr/>
          <a:lstStyle/>
          <a:p>
            <a:fld id="{160BA92F-9A2C-499F-BFBF-DD106A2860A6}" type="slidenum">
              <a:rPr lang="en-US" smtClean="0"/>
              <a:t>37</a:t>
            </a:fld>
            <a:endParaRPr lang="en-US"/>
          </a:p>
        </p:txBody>
      </p:sp>
    </p:spTree>
    <p:extLst>
      <p:ext uri="{BB962C8B-B14F-4D97-AF65-F5344CB8AC3E}">
        <p14:creationId xmlns:p14="http://schemas.microsoft.com/office/powerpoint/2010/main" val="1149545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10/27/2022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33066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10/27/2022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23581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10/27/2022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508390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10/27/2022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5858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687A7CB-37B0-4623-A7B2-BD341A289C86}" type="datetimeFigureOut">
              <a:rPr lang="en-US" smtClean="0"/>
              <a:t>10/27/2022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999584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p>
            <a:fld id="{9687A7CB-37B0-4623-A7B2-BD341A289C86}" type="datetimeFigureOut">
              <a:rPr lang="en-US" smtClean="0"/>
              <a:t>10/27/2022</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99035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p>
            <a:fld id="{9687A7CB-37B0-4623-A7B2-BD341A289C86}" type="datetimeFigureOut">
              <a:rPr lang="en-US" smtClean="0"/>
              <a:t>10/27/2022</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79467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fld id="{9687A7CB-37B0-4623-A7B2-BD341A289C86}" type="datetimeFigureOut">
              <a:rPr lang="en-US" smtClean="0"/>
              <a:t>10/27/2022</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269963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687A7CB-37B0-4623-A7B2-BD341A289C86}" type="datetimeFigureOut">
              <a:rPr lang="en-US" smtClean="0"/>
              <a:t>10/27/2022</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476469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10/27/2022</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2104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10/27/2022</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066950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7A7CB-37B0-4623-A7B2-BD341A289C86}" type="datetimeFigureOut">
              <a:rPr lang="en-US" smtClean="0"/>
              <a:t>10/27/2022</a:t>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42F7D-D1F9-40D9-B652-BFB8B15F6775}" type="slidenum">
              <a:rPr lang="en-US" smtClean="0"/>
              <a:t>‹#›</a:t>
            </a:fld>
            <a:endParaRPr lang="en-US"/>
          </a:p>
        </p:txBody>
      </p:sp>
    </p:spTree>
    <p:extLst>
      <p:ext uri="{BB962C8B-B14F-4D97-AF65-F5344CB8AC3E}">
        <p14:creationId xmlns:p14="http://schemas.microsoft.com/office/powerpoint/2010/main" val="294658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dirty="0" smtClean="0"/>
              <a:t>Computational Physics</a:t>
            </a:r>
            <a:br>
              <a:rPr lang="en-US" dirty="0" smtClean="0"/>
            </a:br>
            <a:r>
              <a:rPr lang="en-US" dirty="0" smtClean="0"/>
              <a:t>(Lecture 1</a:t>
            </a:r>
            <a:r>
              <a:rPr lang="en-US" altLang="zh-CN" dirty="0" smtClean="0"/>
              <a:t>5</a:t>
            </a:r>
            <a:r>
              <a:rPr lang="en-US" dirty="0" smtClean="0"/>
              <a:t>)	</a:t>
            </a:r>
            <a:endParaRPr lang="en-US" dirty="0"/>
          </a:p>
        </p:txBody>
      </p:sp>
      <p:sp>
        <p:nvSpPr>
          <p:cNvPr id="3" name="副标题 2"/>
          <p:cNvSpPr>
            <a:spLocks noGrp="1"/>
          </p:cNvSpPr>
          <p:nvPr>
            <p:ph type="subTitle" idx="1"/>
          </p:nvPr>
        </p:nvSpPr>
        <p:spPr/>
        <p:txBody>
          <a:bodyPr/>
          <a:lstStyle/>
          <a:p>
            <a:r>
              <a:rPr lang="en-US" smtClean="0"/>
              <a:t>PHY4061</a:t>
            </a:r>
            <a:endParaRPr lang="en-US" dirty="0"/>
          </a:p>
        </p:txBody>
      </p:sp>
    </p:spTree>
    <p:extLst>
      <p:ext uri="{BB962C8B-B14F-4D97-AF65-F5344CB8AC3E}">
        <p14:creationId xmlns:p14="http://schemas.microsoft.com/office/powerpoint/2010/main" val="288123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a:xfrm>
            <a:off x="468707" y="1628800"/>
            <a:ext cx="8229600" cy="4525963"/>
          </a:xfrm>
        </p:spPr>
        <p:txBody>
          <a:bodyPr/>
          <a:lstStyle/>
          <a:p>
            <a:r>
              <a:rPr lang="en-US" sz="2800" dirty="0"/>
              <a:t>the Fourier coefficients given </a:t>
            </a:r>
            <a:r>
              <a:rPr lang="en-US" sz="2800" dirty="0" smtClean="0"/>
              <a:t>by</a:t>
            </a:r>
          </a:p>
          <a:p>
            <a:r>
              <a:rPr lang="en-US" sz="2800" dirty="0" smtClean="0"/>
              <a:t>The exponential functions in the series form a discrete basis set of orthogonal functions:</a:t>
            </a:r>
          </a:p>
          <a:p>
            <a:endParaRPr lang="en-US" dirty="0"/>
          </a:p>
          <a:p>
            <a:endParaRPr lang="en-US" dirty="0" smtClean="0"/>
          </a:p>
          <a:p>
            <a:r>
              <a:rPr lang="en-US" dirty="0" smtClean="0"/>
              <a:t>We can implement the discrete Fourier transform in a straightforward manner:</a:t>
            </a:r>
            <a:endParaRPr lang="en-US"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143" t="48830" r="50182" b="43745"/>
          <a:stretch/>
        </p:blipFill>
        <p:spPr bwMode="auto">
          <a:xfrm>
            <a:off x="6300192" y="1352678"/>
            <a:ext cx="2567136" cy="917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309" t="25577" r="36845" b="62763"/>
          <a:stretch/>
        </p:blipFill>
        <p:spPr bwMode="auto">
          <a:xfrm>
            <a:off x="839091" y="2991395"/>
            <a:ext cx="7488832" cy="1332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310" t="46191" r="42448" b="41093"/>
          <a:stretch/>
        </p:blipFill>
        <p:spPr bwMode="auto">
          <a:xfrm>
            <a:off x="991491" y="5313354"/>
            <a:ext cx="6349835" cy="1453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3347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16015" y="769979"/>
            <a:ext cx="4398487" cy="5355312"/>
          </a:xfrm>
          <a:prstGeom prst="rect">
            <a:avLst/>
          </a:prstGeom>
        </p:spPr>
        <p:txBody>
          <a:bodyPr wrap="square">
            <a:spAutoFit/>
          </a:bodyPr>
          <a:lstStyle/>
          <a:p>
            <a:r>
              <a:rPr lang="en-US" b="1" dirty="0" err="1"/>
              <a:t>fr</a:t>
            </a:r>
            <a:r>
              <a:rPr lang="en-US" b="1" dirty="0"/>
              <a:t>[</a:t>
            </a:r>
            <a:r>
              <a:rPr lang="en-US" b="1" dirty="0" err="1"/>
              <a:t>i</a:t>
            </a:r>
            <a:r>
              <a:rPr lang="en-US" b="1" dirty="0"/>
              <a:t>] = x[</a:t>
            </a:r>
            <a:r>
              <a:rPr lang="en-US" b="1" dirty="0" err="1"/>
              <a:t>i</a:t>
            </a:r>
            <a:r>
              <a:rPr lang="en-US" b="1" dirty="0"/>
              <a:t>]*(1-x[</a:t>
            </a:r>
            <a:r>
              <a:rPr lang="en-US" b="1" dirty="0" err="1"/>
              <a:t>i</a:t>
            </a:r>
            <a:r>
              <a:rPr lang="en-US" b="1" dirty="0"/>
              <a:t>]);</a:t>
            </a:r>
          </a:p>
          <a:p>
            <a:r>
              <a:rPr lang="en-US" b="1" dirty="0"/>
              <a:t>fi[</a:t>
            </a:r>
            <a:r>
              <a:rPr lang="en-US" b="1" dirty="0" err="1"/>
              <a:t>i</a:t>
            </a:r>
            <a:r>
              <a:rPr lang="en-US" b="1" dirty="0"/>
              <a:t>] = 0;</a:t>
            </a:r>
          </a:p>
          <a:p>
            <a:r>
              <a:rPr lang="en-US" b="1" dirty="0"/>
              <a:t>}</a:t>
            </a:r>
          </a:p>
          <a:p>
            <a:r>
              <a:rPr lang="en-US" b="1" dirty="0" err="1"/>
              <a:t>dft</a:t>
            </a:r>
            <a:r>
              <a:rPr lang="en-US" b="1" dirty="0"/>
              <a:t>(</a:t>
            </a:r>
            <a:r>
              <a:rPr lang="en-US" b="1" dirty="0" err="1"/>
              <a:t>fr</a:t>
            </a:r>
            <a:r>
              <a:rPr lang="en-US" b="1" dirty="0"/>
              <a:t>, fi, gr, </a:t>
            </a:r>
            <a:r>
              <a:rPr lang="en-US" b="1" dirty="0" err="1"/>
              <a:t>gi</a:t>
            </a:r>
            <a:r>
              <a:rPr lang="en-US" b="1" dirty="0"/>
              <a:t>);</a:t>
            </a:r>
          </a:p>
          <a:p>
            <a:r>
              <a:rPr lang="en-US" b="1" dirty="0"/>
              <a:t>// Perform the inverse Fourier transform</a:t>
            </a:r>
          </a:p>
          <a:p>
            <a:r>
              <a:rPr lang="nn-NO" b="1" dirty="0"/>
              <a:t>for (int i=0; i&lt;n; ++i) {</a:t>
            </a:r>
          </a:p>
          <a:p>
            <a:r>
              <a:rPr lang="en-US" b="1" dirty="0"/>
              <a:t>gr[</a:t>
            </a:r>
            <a:r>
              <a:rPr lang="en-US" b="1" dirty="0" err="1"/>
              <a:t>i</a:t>
            </a:r>
            <a:r>
              <a:rPr lang="en-US" b="1" dirty="0"/>
              <a:t>] = f0*gr[</a:t>
            </a:r>
            <a:r>
              <a:rPr lang="en-US" b="1" dirty="0" err="1"/>
              <a:t>i</a:t>
            </a:r>
            <a:r>
              <a:rPr lang="en-US" b="1" dirty="0"/>
              <a:t>];</a:t>
            </a:r>
          </a:p>
          <a:p>
            <a:r>
              <a:rPr lang="en-US" b="1" dirty="0" err="1"/>
              <a:t>gi</a:t>
            </a:r>
            <a:r>
              <a:rPr lang="en-US" b="1" dirty="0"/>
              <a:t>[</a:t>
            </a:r>
            <a:r>
              <a:rPr lang="en-US" b="1" dirty="0" err="1"/>
              <a:t>i</a:t>
            </a:r>
            <a:r>
              <a:rPr lang="en-US" b="1" dirty="0"/>
              <a:t>] = -f0*</a:t>
            </a:r>
            <a:r>
              <a:rPr lang="en-US" b="1" dirty="0" err="1"/>
              <a:t>gi</a:t>
            </a:r>
            <a:r>
              <a:rPr lang="en-US" b="1" dirty="0"/>
              <a:t>[</a:t>
            </a:r>
            <a:r>
              <a:rPr lang="en-US" b="1" dirty="0" err="1"/>
              <a:t>i</a:t>
            </a:r>
            <a:r>
              <a:rPr lang="en-US" b="1" dirty="0"/>
              <a:t>];</a:t>
            </a:r>
          </a:p>
          <a:p>
            <a:r>
              <a:rPr lang="en-US" b="1" dirty="0" err="1"/>
              <a:t>fr</a:t>
            </a:r>
            <a:r>
              <a:rPr lang="en-US" b="1" dirty="0"/>
              <a:t>[</a:t>
            </a:r>
            <a:r>
              <a:rPr lang="en-US" b="1" dirty="0" err="1"/>
              <a:t>i</a:t>
            </a:r>
            <a:r>
              <a:rPr lang="en-US" b="1" dirty="0"/>
              <a:t>] = fi[</a:t>
            </a:r>
            <a:r>
              <a:rPr lang="en-US" b="1" dirty="0" err="1"/>
              <a:t>i</a:t>
            </a:r>
            <a:r>
              <a:rPr lang="en-US" b="1" dirty="0"/>
              <a:t>] = 0;</a:t>
            </a:r>
          </a:p>
          <a:p>
            <a:r>
              <a:rPr lang="en-US" b="1" dirty="0"/>
              <a:t>}</a:t>
            </a:r>
          </a:p>
          <a:p>
            <a:r>
              <a:rPr lang="en-US" b="1" dirty="0" err="1"/>
              <a:t>dft</a:t>
            </a:r>
            <a:r>
              <a:rPr lang="en-US" b="1" dirty="0"/>
              <a:t>(gr, </a:t>
            </a:r>
            <a:r>
              <a:rPr lang="en-US" b="1" dirty="0" err="1"/>
              <a:t>gi</a:t>
            </a:r>
            <a:r>
              <a:rPr lang="en-US" b="1" dirty="0"/>
              <a:t>, </a:t>
            </a:r>
            <a:r>
              <a:rPr lang="en-US" b="1" dirty="0" err="1"/>
              <a:t>fr</a:t>
            </a:r>
            <a:r>
              <a:rPr lang="en-US" b="1" dirty="0"/>
              <a:t>, fi);</a:t>
            </a:r>
          </a:p>
          <a:p>
            <a:r>
              <a:rPr lang="nn-NO" b="1" dirty="0"/>
              <a:t>for (int i=0; i&lt;n; ++i) {</a:t>
            </a:r>
          </a:p>
          <a:p>
            <a:r>
              <a:rPr lang="en-US" b="1" dirty="0" err="1"/>
              <a:t>fr</a:t>
            </a:r>
            <a:r>
              <a:rPr lang="en-US" b="1" dirty="0"/>
              <a:t>[</a:t>
            </a:r>
            <a:r>
              <a:rPr lang="en-US" b="1" dirty="0" err="1"/>
              <a:t>i</a:t>
            </a:r>
            <a:r>
              <a:rPr lang="en-US" b="1" dirty="0"/>
              <a:t>] = f0*</a:t>
            </a:r>
            <a:r>
              <a:rPr lang="en-US" b="1" dirty="0" err="1"/>
              <a:t>fr</a:t>
            </a:r>
            <a:r>
              <a:rPr lang="en-US" b="1" dirty="0"/>
              <a:t>[</a:t>
            </a:r>
            <a:r>
              <a:rPr lang="en-US" b="1" dirty="0" err="1"/>
              <a:t>i</a:t>
            </a:r>
            <a:r>
              <a:rPr lang="en-US" b="1" dirty="0"/>
              <a:t>];</a:t>
            </a:r>
          </a:p>
          <a:p>
            <a:r>
              <a:rPr lang="en-US" b="1" dirty="0"/>
              <a:t>fi[</a:t>
            </a:r>
            <a:r>
              <a:rPr lang="en-US" b="1" dirty="0" err="1"/>
              <a:t>i</a:t>
            </a:r>
            <a:r>
              <a:rPr lang="en-US" b="1" dirty="0"/>
              <a:t>] = -f0*fi[</a:t>
            </a:r>
            <a:r>
              <a:rPr lang="en-US" b="1" dirty="0" err="1"/>
              <a:t>i</a:t>
            </a:r>
            <a:r>
              <a:rPr lang="en-US" b="1" dirty="0"/>
              <a:t>];</a:t>
            </a:r>
          </a:p>
          <a:p>
            <a:r>
              <a:rPr lang="en-US" b="1" dirty="0"/>
              <a:t>}</a:t>
            </a:r>
          </a:p>
          <a:p>
            <a:r>
              <a:rPr lang="en-US" b="1" dirty="0"/>
              <a:t>// Output the result in every m data steps</a:t>
            </a:r>
          </a:p>
          <a:p>
            <a:r>
              <a:rPr lang="nn-NO" b="1" dirty="0"/>
              <a:t>for (int i=0; i&lt;n; i+=m)</a:t>
            </a:r>
          </a:p>
          <a:p>
            <a:r>
              <a:rPr lang="en-US" b="1" dirty="0" err="1"/>
              <a:t>System.out.println</a:t>
            </a:r>
            <a:r>
              <a:rPr lang="en-US" b="1" dirty="0"/>
              <a:t>(x[</a:t>
            </a:r>
            <a:r>
              <a:rPr lang="en-US" b="1" dirty="0" err="1"/>
              <a:t>i</a:t>
            </a:r>
            <a:r>
              <a:rPr lang="en-US" b="1" dirty="0"/>
              <a:t>] + " " + </a:t>
            </a:r>
            <a:r>
              <a:rPr lang="en-US" b="1" dirty="0" err="1"/>
              <a:t>fr</a:t>
            </a:r>
            <a:r>
              <a:rPr lang="en-US" b="1" dirty="0"/>
              <a:t>[</a:t>
            </a:r>
            <a:r>
              <a:rPr lang="en-US" b="1" dirty="0" err="1"/>
              <a:t>i</a:t>
            </a:r>
            <a:r>
              <a:rPr lang="en-US" b="1" dirty="0"/>
              <a:t>] + " " fi[</a:t>
            </a:r>
            <a:r>
              <a:rPr lang="en-US" b="1" dirty="0" err="1"/>
              <a:t>i</a:t>
            </a:r>
            <a:r>
              <a:rPr lang="en-US" b="1" dirty="0"/>
              <a:t>]);</a:t>
            </a:r>
          </a:p>
          <a:p>
            <a:r>
              <a:rPr lang="en-US" b="1" dirty="0"/>
              <a:t>}</a:t>
            </a:r>
            <a:endParaRPr lang="en-US" dirty="0"/>
          </a:p>
        </p:txBody>
      </p:sp>
      <p:sp>
        <p:nvSpPr>
          <p:cNvPr id="6" name="矩形 5"/>
          <p:cNvSpPr/>
          <p:nvPr/>
        </p:nvSpPr>
        <p:spPr>
          <a:xfrm>
            <a:off x="0" y="773042"/>
            <a:ext cx="4572000" cy="5355312"/>
          </a:xfrm>
          <a:prstGeom prst="rect">
            <a:avLst/>
          </a:prstGeom>
        </p:spPr>
        <p:txBody>
          <a:bodyPr>
            <a:spAutoFit/>
          </a:bodyPr>
          <a:lstStyle/>
          <a:p>
            <a:r>
              <a:rPr lang="en-US" b="1" dirty="0"/>
              <a:t>// An example of performing the discrete Fourier transform</a:t>
            </a:r>
          </a:p>
          <a:p>
            <a:r>
              <a:rPr lang="en-US" b="1" dirty="0"/>
              <a:t>// with function f(x)=x(1-x) with x in [0,1]. The</a:t>
            </a:r>
          </a:p>
          <a:p>
            <a:r>
              <a:rPr lang="en-US" b="1" dirty="0"/>
              <a:t>// inverse transform is also performed for comparison.</a:t>
            </a:r>
          </a:p>
          <a:p>
            <a:r>
              <a:rPr lang="en-US" b="1" dirty="0"/>
              <a:t>import </a:t>
            </a:r>
            <a:r>
              <a:rPr lang="en-US" b="1" dirty="0" err="1"/>
              <a:t>java.lang</a:t>
            </a:r>
            <a:r>
              <a:rPr lang="en-US" b="1" dirty="0"/>
              <a:t>.*;</a:t>
            </a:r>
          </a:p>
          <a:p>
            <a:r>
              <a:rPr lang="en-US" b="1" dirty="0"/>
              <a:t>public class Fourier {</a:t>
            </a:r>
          </a:p>
          <a:p>
            <a:r>
              <a:rPr lang="en-US" b="1" dirty="0"/>
              <a:t>static final </a:t>
            </a:r>
            <a:r>
              <a:rPr lang="en-US" b="1" dirty="0" err="1"/>
              <a:t>int</a:t>
            </a:r>
            <a:r>
              <a:rPr lang="en-US" b="1" dirty="0"/>
              <a:t> n = 128, m = 8;</a:t>
            </a:r>
          </a:p>
          <a:p>
            <a:r>
              <a:rPr lang="en-US" b="1" dirty="0"/>
              <a:t>public static void main(String </a:t>
            </a:r>
            <a:r>
              <a:rPr lang="en-US" b="1" dirty="0" err="1"/>
              <a:t>argv</a:t>
            </a:r>
            <a:r>
              <a:rPr lang="en-US" b="1" dirty="0"/>
              <a:t>[]) {</a:t>
            </a:r>
          </a:p>
          <a:p>
            <a:r>
              <a:rPr lang="en-US" b="1" dirty="0"/>
              <a:t>double x[] = new double[n];</a:t>
            </a:r>
          </a:p>
          <a:p>
            <a:r>
              <a:rPr lang="en-US" b="1" dirty="0"/>
              <a:t>double </a:t>
            </a:r>
            <a:r>
              <a:rPr lang="en-US" b="1" dirty="0" err="1"/>
              <a:t>fr</a:t>
            </a:r>
            <a:r>
              <a:rPr lang="en-US" b="1" dirty="0"/>
              <a:t>[] = new double[n];</a:t>
            </a:r>
          </a:p>
          <a:p>
            <a:r>
              <a:rPr lang="en-US" b="1" dirty="0"/>
              <a:t>double fi[] = new double[n];</a:t>
            </a:r>
          </a:p>
          <a:p>
            <a:r>
              <a:rPr lang="en-US" b="1" dirty="0"/>
              <a:t>double gr[] = new double[n];</a:t>
            </a:r>
          </a:p>
          <a:p>
            <a:r>
              <a:rPr lang="en-US" b="1" dirty="0"/>
              <a:t>double </a:t>
            </a:r>
            <a:r>
              <a:rPr lang="en-US" b="1" dirty="0" err="1"/>
              <a:t>gi</a:t>
            </a:r>
            <a:r>
              <a:rPr lang="en-US" b="1" dirty="0"/>
              <a:t>[] = new double[n];</a:t>
            </a:r>
          </a:p>
          <a:p>
            <a:r>
              <a:rPr lang="en-US" b="1" dirty="0"/>
              <a:t>double h = 1.0/(n-1);</a:t>
            </a:r>
          </a:p>
          <a:p>
            <a:r>
              <a:rPr lang="en-US" b="1" dirty="0"/>
              <a:t>double f0 = 1/</a:t>
            </a:r>
            <a:r>
              <a:rPr lang="en-US" b="1" dirty="0" err="1"/>
              <a:t>Math.sqrt</a:t>
            </a:r>
            <a:r>
              <a:rPr lang="en-US" b="1" dirty="0"/>
              <a:t>(n);</a:t>
            </a:r>
          </a:p>
          <a:p>
            <a:r>
              <a:rPr lang="en-US" b="1" dirty="0"/>
              <a:t>// Assign the data and perform the transform</a:t>
            </a:r>
          </a:p>
          <a:p>
            <a:r>
              <a:rPr lang="nn-NO" b="1" dirty="0"/>
              <a:t>for (int i=0; i&lt;n; ++i) {</a:t>
            </a:r>
          </a:p>
          <a:p>
            <a:r>
              <a:rPr lang="en-US" b="1" dirty="0"/>
              <a:t>x[</a:t>
            </a:r>
            <a:r>
              <a:rPr lang="en-US" b="1" dirty="0" err="1"/>
              <a:t>i</a:t>
            </a:r>
            <a:r>
              <a:rPr lang="en-US" b="1" dirty="0"/>
              <a:t>] = h*</a:t>
            </a:r>
            <a:r>
              <a:rPr lang="en-US" b="1" dirty="0" err="1"/>
              <a:t>i</a:t>
            </a:r>
            <a:r>
              <a:rPr lang="en-US" b="1" dirty="0"/>
              <a:t>;</a:t>
            </a:r>
            <a:endParaRPr lang="en-US" dirty="0"/>
          </a:p>
        </p:txBody>
      </p:sp>
    </p:spTree>
    <p:extLst>
      <p:ext uri="{BB962C8B-B14F-4D97-AF65-F5344CB8AC3E}">
        <p14:creationId xmlns:p14="http://schemas.microsoft.com/office/powerpoint/2010/main" val="11712841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286000" y="751344"/>
            <a:ext cx="5958408" cy="4524315"/>
          </a:xfrm>
          <a:prstGeom prst="rect">
            <a:avLst/>
          </a:prstGeom>
        </p:spPr>
        <p:txBody>
          <a:bodyPr wrap="square">
            <a:spAutoFit/>
          </a:bodyPr>
          <a:lstStyle/>
          <a:p>
            <a:r>
              <a:rPr lang="en-US" b="1" dirty="0"/>
              <a:t>// Method to perform the discrete </a:t>
            </a:r>
            <a:r>
              <a:rPr lang="en-US" b="1" dirty="0" err="1"/>
              <a:t>Foruier</a:t>
            </a:r>
            <a:r>
              <a:rPr lang="en-US" b="1" dirty="0"/>
              <a:t> transform. Here</a:t>
            </a:r>
          </a:p>
          <a:p>
            <a:r>
              <a:rPr lang="en-US" b="1" dirty="0"/>
              <a:t>// </a:t>
            </a:r>
            <a:r>
              <a:rPr lang="en-US" b="1" dirty="0" err="1"/>
              <a:t>fr</a:t>
            </a:r>
            <a:r>
              <a:rPr lang="en-US" b="1" dirty="0"/>
              <a:t>[] and fi[] are the real and imaginary parts of the</a:t>
            </a:r>
          </a:p>
          <a:p>
            <a:r>
              <a:rPr lang="en-US" b="1" dirty="0"/>
              <a:t>// data with the </a:t>
            </a:r>
            <a:r>
              <a:rPr lang="en-US" b="1" dirty="0" err="1"/>
              <a:t>correponding</a:t>
            </a:r>
            <a:r>
              <a:rPr lang="en-US" b="1" dirty="0"/>
              <a:t> outputs gr[] and </a:t>
            </a:r>
            <a:r>
              <a:rPr lang="en-US" b="1" dirty="0" err="1"/>
              <a:t>gi</a:t>
            </a:r>
            <a:r>
              <a:rPr lang="en-US" b="1" dirty="0"/>
              <a:t>[].</a:t>
            </a:r>
          </a:p>
          <a:p>
            <a:r>
              <a:rPr lang="en-US" b="1" dirty="0"/>
              <a:t>public static void </a:t>
            </a:r>
            <a:r>
              <a:rPr lang="en-US" b="1" dirty="0" err="1"/>
              <a:t>dft</a:t>
            </a:r>
            <a:r>
              <a:rPr lang="en-US" b="1" dirty="0"/>
              <a:t>(double </a:t>
            </a:r>
            <a:r>
              <a:rPr lang="en-US" b="1" dirty="0" err="1"/>
              <a:t>fr</a:t>
            </a:r>
            <a:r>
              <a:rPr lang="en-US" b="1" dirty="0"/>
              <a:t>[], double fi[],</a:t>
            </a:r>
          </a:p>
          <a:p>
            <a:r>
              <a:rPr lang="en-US" b="1" dirty="0"/>
              <a:t>double gr[], double </a:t>
            </a:r>
            <a:r>
              <a:rPr lang="en-US" b="1" dirty="0" err="1"/>
              <a:t>gi</a:t>
            </a:r>
            <a:r>
              <a:rPr lang="en-US" b="1" dirty="0"/>
              <a:t>[]) {</a:t>
            </a:r>
          </a:p>
          <a:p>
            <a:r>
              <a:rPr lang="en-US" b="1" dirty="0" err="1"/>
              <a:t>int</a:t>
            </a:r>
            <a:r>
              <a:rPr lang="en-US" b="1" dirty="0"/>
              <a:t> n = </a:t>
            </a:r>
            <a:r>
              <a:rPr lang="en-US" b="1" dirty="0" err="1"/>
              <a:t>fr.length</a:t>
            </a:r>
            <a:r>
              <a:rPr lang="en-US" b="1" dirty="0"/>
              <a:t>;</a:t>
            </a:r>
          </a:p>
          <a:p>
            <a:r>
              <a:rPr lang="en-US" b="1" dirty="0"/>
              <a:t>double x = 2*</a:t>
            </a:r>
            <a:r>
              <a:rPr lang="en-US" b="1" dirty="0" err="1"/>
              <a:t>Math.PI</a:t>
            </a:r>
            <a:r>
              <a:rPr lang="en-US" b="1" dirty="0"/>
              <a:t>/n;</a:t>
            </a:r>
          </a:p>
          <a:p>
            <a:r>
              <a:rPr lang="nn-NO" b="1" dirty="0"/>
              <a:t>for (int i=0; i&lt;n; ++i) {</a:t>
            </a:r>
          </a:p>
          <a:p>
            <a:r>
              <a:rPr lang="en-US" b="1" dirty="0"/>
              <a:t>for (</a:t>
            </a:r>
            <a:r>
              <a:rPr lang="en-US" b="1" dirty="0" err="1"/>
              <a:t>int</a:t>
            </a:r>
            <a:r>
              <a:rPr lang="en-US" b="1" dirty="0"/>
              <a:t> j=0; j&lt;n; ++j) {</a:t>
            </a:r>
          </a:p>
          <a:p>
            <a:r>
              <a:rPr lang="en-US" b="1" dirty="0"/>
              <a:t>double q = x*j*</a:t>
            </a:r>
            <a:r>
              <a:rPr lang="en-US" b="1" dirty="0" err="1"/>
              <a:t>i</a:t>
            </a:r>
            <a:r>
              <a:rPr lang="en-US" b="1" dirty="0"/>
              <a:t>;</a:t>
            </a:r>
          </a:p>
          <a:p>
            <a:r>
              <a:rPr lang="en-US" b="1" dirty="0"/>
              <a:t>gr[</a:t>
            </a:r>
            <a:r>
              <a:rPr lang="en-US" b="1" dirty="0" err="1"/>
              <a:t>i</a:t>
            </a:r>
            <a:r>
              <a:rPr lang="en-US" b="1" dirty="0"/>
              <a:t>] += </a:t>
            </a:r>
            <a:r>
              <a:rPr lang="en-US" b="1" dirty="0" err="1"/>
              <a:t>fr</a:t>
            </a:r>
            <a:r>
              <a:rPr lang="en-US" b="1" dirty="0"/>
              <a:t>[j]*</a:t>
            </a:r>
            <a:r>
              <a:rPr lang="en-US" b="1" dirty="0" err="1"/>
              <a:t>Math.cos</a:t>
            </a:r>
            <a:r>
              <a:rPr lang="en-US" b="1" dirty="0"/>
              <a:t>(q)+fi[j]*</a:t>
            </a:r>
            <a:r>
              <a:rPr lang="en-US" b="1" dirty="0" err="1"/>
              <a:t>Math.sin</a:t>
            </a:r>
            <a:r>
              <a:rPr lang="en-US" b="1" dirty="0"/>
              <a:t>(q);</a:t>
            </a:r>
          </a:p>
          <a:p>
            <a:r>
              <a:rPr lang="en-US" b="1" dirty="0" err="1"/>
              <a:t>gi</a:t>
            </a:r>
            <a:r>
              <a:rPr lang="en-US" b="1" dirty="0"/>
              <a:t>[</a:t>
            </a:r>
            <a:r>
              <a:rPr lang="en-US" b="1" dirty="0" err="1"/>
              <a:t>i</a:t>
            </a:r>
            <a:r>
              <a:rPr lang="en-US" b="1" dirty="0"/>
              <a:t>] += fi[j]*</a:t>
            </a:r>
            <a:r>
              <a:rPr lang="en-US" b="1" dirty="0" err="1"/>
              <a:t>Math.cos</a:t>
            </a:r>
            <a:r>
              <a:rPr lang="en-US" b="1" dirty="0"/>
              <a:t>(q)-</a:t>
            </a:r>
            <a:r>
              <a:rPr lang="en-US" b="1" dirty="0" err="1"/>
              <a:t>fr</a:t>
            </a:r>
            <a:r>
              <a:rPr lang="en-US" b="1" dirty="0"/>
              <a:t>[j]*</a:t>
            </a:r>
            <a:r>
              <a:rPr lang="en-US" b="1" dirty="0" err="1"/>
              <a:t>Math.sin</a:t>
            </a:r>
            <a:r>
              <a:rPr lang="en-US" b="1" dirty="0"/>
              <a:t>(q);</a:t>
            </a:r>
          </a:p>
          <a:p>
            <a:r>
              <a:rPr lang="en-US" b="1" dirty="0"/>
              <a:t>}</a:t>
            </a:r>
          </a:p>
          <a:p>
            <a:r>
              <a:rPr lang="en-US" b="1" dirty="0"/>
              <a:t>}</a:t>
            </a:r>
          </a:p>
          <a:p>
            <a:r>
              <a:rPr lang="en-US" b="1" dirty="0"/>
              <a:t>}</a:t>
            </a:r>
          </a:p>
          <a:p>
            <a:r>
              <a:rPr lang="en-US" b="1" dirty="0"/>
              <a:t>}</a:t>
            </a:r>
            <a:endParaRPr lang="en-US" dirty="0"/>
          </a:p>
        </p:txBody>
      </p:sp>
    </p:spTree>
    <p:extLst>
      <p:ext uri="{BB962C8B-B14F-4D97-AF65-F5344CB8AC3E}">
        <p14:creationId xmlns:p14="http://schemas.microsoft.com/office/powerpoint/2010/main" val="1512224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computing time that is proportional </a:t>
            </a:r>
            <a:r>
              <a:rPr lang="en-US" dirty="0" smtClean="0"/>
              <a:t>to </a:t>
            </a:r>
            <a:r>
              <a:rPr lang="en-US" i="1" dirty="0" smtClean="0"/>
              <a:t>N</a:t>
            </a:r>
            <a:r>
              <a:rPr lang="en-US" baseline="30000" dirty="0" smtClean="0"/>
              <a:t>2</a:t>
            </a:r>
            <a:endParaRPr lang="en-US" baseline="30000" dirty="0"/>
          </a:p>
          <a:p>
            <a:r>
              <a:rPr lang="en-US" dirty="0" smtClean="0"/>
              <a:t>We can use </a:t>
            </a:r>
            <a:r>
              <a:rPr lang="en-US" i="1" dirty="0" smtClean="0"/>
              <a:t>f </a:t>
            </a:r>
            <a:r>
              <a:rPr lang="en-US" dirty="0"/>
              <a:t>(</a:t>
            </a:r>
            <a:r>
              <a:rPr lang="en-US" i="1" dirty="0"/>
              <a:t>x</a:t>
            </a:r>
            <a:r>
              <a:rPr lang="en-US" dirty="0"/>
              <a:t>) = </a:t>
            </a:r>
            <a:r>
              <a:rPr lang="en-US" i="1" dirty="0"/>
              <a:t>x</a:t>
            </a:r>
            <a:r>
              <a:rPr lang="en-US" dirty="0"/>
              <a:t>(1 − </a:t>
            </a:r>
            <a:r>
              <a:rPr lang="en-US" i="1" dirty="0"/>
              <a:t>x</a:t>
            </a:r>
            <a:r>
              <a:rPr lang="en-US" dirty="0"/>
              <a:t>) as the data function to test the method </a:t>
            </a:r>
            <a:r>
              <a:rPr lang="en-US" dirty="0" smtClean="0"/>
              <a:t>in the </a:t>
            </a:r>
            <a:r>
              <a:rPr lang="en-US" dirty="0"/>
              <a:t>region of </a:t>
            </a:r>
            <a:r>
              <a:rPr lang="en-US" i="1" dirty="0"/>
              <a:t>x </a:t>
            </a:r>
            <a:r>
              <a:rPr lang="en-US" dirty="0"/>
              <a:t>∈ [0</a:t>
            </a:r>
            <a:r>
              <a:rPr lang="en-US" i="1" dirty="0"/>
              <a:t>, </a:t>
            </a:r>
            <a:r>
              <a:rPr lang="en-US" dirty="0"/>
              <a:t>1].</a:t>
            </a:r>
          </a:p>
        </p:txBody>
      </p:sp>
    </p:spTree>
    <p:extLst>
      <p:ext uri="{BB962C8B-B14F-4D97-AF65-F5344CB8AC3E}">
        <p14:creationId xmlns:p14="http://schemas.microsoft.com/office/powerpoint/2010/main" val="28131072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868" t="21458" r="25739" b="39271"/>
          <a:stretch/>
        </p:blipFill>
        <p:spPr bwMode="auto">
          <a:xfrm>
            <a:off x="179512" y="908720"/>
            <a:ext cx="8416442" cy="4186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6361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Fast Fourier Transform</a:t>
            </a:r>
            <a:endParaRPr lang="zh-CN" altLang="en-US" dirty="0"/>
          </a:p>
        </p:txBody>
      </p:sp>
      <p:sp>
        <p:nvSpPr>
          <p:cNvPr id="3" name="Content Placeholder 2"/>
          <p:cNvSpPr>
            <a:spLocks noGrp="1"/>
          </p:cNvSpPr>
          <p:nvPr>
            <p:ph idx="1"/>
          </p:nvPr>
        </p:nvSpPr>
        <p:spPr/>
        <p:txBody>
          <a:bodyPr/>
          <a:lstStyle/>
          <a:p>
            <a:r>
              <a:rPr lang="en-US" altLang="zh-CN" dirty="0"/>
              <a:t>The idea behind the fast Fourier transform </a:t>
            </a:r>
            <a:endParaRPr lang="en-US" altLang="zh-CN" dirty="0" smtClean="0"/>
          </a:p>
          <a:p>
            <a:pPr lvl="1"/>
            <a:r>
              <a:rPr lang="en-US" altLang="zh-CN" dirty="0" smtClean="0"/>
              <a:t> </a:t>
            </a:r>
            <a:r>
              <a:rPr lang="en-US" altLang="zh-CN" dirty="0"/>
              <a:t>even before the first computer was built. </a:t>
            </a:r>
            <a:endParaRPr lang="en-US" altLang="zh-CN" dirty="0" smtClean="0"/>
          </a:p>
          <a:p>
            <a:pPr lvl="1"/>
            <a:r>
              <a:rPr lang="en-US" altLang="zh-CN" dirty="0" smtClean="0"/>
              <a:t>Gauss</a:t>
            </a:r>
            <a:r>
              <a:rPr lang="en-US" altLang="zh-CN" dirty="0"/>
              <a:t> </a:t>
            </a:r>
            <a:r>
              <a:rPr lang="en-US" altLang="zh-CN" dirty="0" smtClean="0"/>
              <a:t>developed </a:t>
            </a:r>
            <a:r>
              <a:rPr lang="en-US" altLang="zh-CN" dirty="0"/>
              <a:t>a version of the fast Fourier transform and published his work </a:t>
            </a:r>
            <a:r>
              <a:rPr lang="en-US" altLang="zh-CN" dirty="0" smtClean="0"/>
              <a:t>in neoclassical </a:t>
            </a:r>
            <a:r>
              <a:rPr lang="en-US" altLang="zh-CN" dirty="0"/>
              <a:t>Latin (Gauss, 1886; </a:t>
            </a:r>
            <a:r>
              <a:rPr lang="en-US" altLang="zh-CN" dirty="0" err="1"/>
              <a:t>Goldstine</a:t>
            </a:r>
            <a:r>
              <a:rPr lang="en-US" altLang="zh-CN" dirty="0"/>
              <a:t>, 1977, pp. 249–53</a:t>
            </a:r>
            <a:r>
              <a:rPr lang="en-US" altLang="zh-CN" dirty="0" smtClean="0"/>
              <a:t>)</a:t>
            </a:r>
          </a:p>
          <a:p>
            <a:pPr lvl="1"/>
            <a:r>
              <a:rPr lang="en-US" altLang="zh-CN" dirty="0" smtClean="0"/>
              <a:t>Reinvented by </a:t>
            </a:r>
            <a:r>
              <a:rPr lang="en-US" altLang="zh-CN" dirty="0"/>
              <a:t>Cooley and Tukey (1965).</a:t>
            </a:r>
            <a:r>
              <a:rPr lang="en-US" altLang="zh-CN" dirty="0" smtClean="0"/>
              <a:t>.</a:t>
            </a:r>
            <a:endParaRPr lang="zh-CN" altLang="en-US" dirty="0"/>
          </a:p>
        </p:txBody>
      </p:sp>
    </p:spTree>
    <p:extLst>
      <p:ext uri="{BB962C8B-B14F-4D97-AF65-F5344CB8AC3E}">
        <p14:creationId xmlns:p14="http://schemas.microsoft.com/office/powerpoint/2010/main" val="970114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Content Placeholder 2"/>
          <p:cNvSpPr>
            <a:spLocks noGrp="1"/>
          </p:cNvSpPr>
          <p:nvPr>
            <p:ph idx="1"/>
          </p:nvPr>
        </p:nvSpPr>
        <p:spPr/>
        <p:txBody>
          <a:bodyPr/>
          <a:lstStyle/>
          <a:p>
            <a:r>
              <a:rPr lang="en-US" altLang="zh-CN" dirty="0"/>
              <a:t>separate the odd and even terms in the discrete </a:t>
            </a:r>
            <a:r>
              <a:rPr lang="en-US" altLang="zh-CN" dirty="0" smtClean="0"/>
              <a:t>Fourier transform </a:t>
            </a:r>
            <a:r>
              <a:rPr lang="en-US" altLang="zh-CN" dirty="0"/>
              <a:t>as</a:t>
            </a:r>
            <a:endParaRPr lang="zh-CN" altLang="en-US" dirty="0"/>
          </a:p>
        </p:txBody>
      </p:sp>
      <p:pic>
        <p:nvPicPr>
          <p:cNvPr id="4" name="Picture 3"/>
          <p:cNvPicPr>
            <a:picLocks noChangeAspect="1"/>
          </p:cNvPicPr>
          <p:nvPr/>
        </p:nvPicPr>
        <p:blipFill rotWithShape="1">
          <a:blip r:embed="rId2"/>
          <a:srcRect l="43158" t="32998" r="16740" b="38124"/>
          <a:stretch/>
        </p:blipFill>
        <p:spPr>
          <a:xfrm>
            <a:off x="827584" y="2908671"/>
            <a:ext cx="7560840" cy="3402789"/>
          </a:xfrm>
          <a:prstGeom prst="rect">
            <a:avLst/>
          </a:prstGeom>
        </p:spPr>
      </p:pic>
    </p:spTree>
    <p:extLst>
      <p:ext uri="{BB962C8B-B14F-4D97-AF65-F5344CB8AC3E}">
        <p14:creationId xmlns:p14="http://schemas.microsoft.com/office/powerpoint/2010/main" val="3213855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Content Placeholder 2"/>
          <p:cNvSpPr>
            <a:spLocks noGrp="1"/>
          </p:cNvSpPr>
          <p:nvPr>
            <p:ph idx="1"/>
          </p:nvPr>
        </p:nvSpPr>
        <p:spPr/>
        <p:txBody>
          <a:bodyPr>
            <a:normAutofit/>
          </a:bodyPr>
          <a:lstStyle/>
          <a:p>
            <a:r>
              <a:rPr lang="en-US" altLang="zh-CN" dirty="0" smtClean="0"/>
              <a:t>We rewrite </a:t>
            </a:r>
            <a:r>
              <a:rPr lang="en-US" altLang="zh-CN" dirty="0"/>
              <a:t>the Fourier transform with a summation of </a:t>
            </a:r>
            <a:r>
              <a:rPr lang="en-US" altLang="zh-CN" i="1" dirty="0"/>
              <a:t>N </a:t>
            </a:r>
            <a:r>
              <a:rPr lang="en-US" altLang="zh-CN" dirty="0"/>
              <a:t>terms as </a:t>
            </a:r>
            <a:r>
              <a:rPr lang="en-US" altLang="zh-CN" dirty="0" smtClean="0"/>
              <a:t>two summations</a:t>
            </a:r>
            <a:r>
              <a:rPr lang="en-US" altLang="zh-CN" dirty="0"/>
              <a:t>, each of </a:t>
            </a:r>
            <a:r>
              <a:rPr lang="en-US" altLang="zh-CN" i="1" dirty="0"/>
              <a:t>N/</a:t>
            </a:r>
            <a:r>
              <a:rPr lang="en-US" altLang="zh-CN" dirty="0"/>
              <a:t>2 terms. </a:t>
            </a:r>
            <a:endParaRPr lang="en-US" altLang="zh-CN" dirty="0"/>
          </a:p>
          <a:p>
            <a:r>
              <a:rPr lang="en-US" altLang="zh-CN" dirty="0" smtClean="0"/>
              <a:t>This </a:t>
            </a:r>
            <a:r>
              <a:rPr lang="en-US" altLang="zh-CN" dirty="0"/>
              <a:t>process can be repeated further and </a:t>
            </a:r>
            <a:r>
              <a:rPr lang="en-US" altLang="zh-CN" dirty="0" smtClean="0"/>
              <a:t>further until </a:t>
            </a:r>
            <a:r>
              <a:rPr lang="en-US" altLang="zh-CN" dirty="0"/>
              <a:t>eventually we have only two terms in each summation if </a:t>
            </a:r>
            <a:r>
              <a:rPr lang="en-US" altLang="zh-CN" i="1" dirty="0"/>
              <a:t>N </a:t>
            </a:r>
            <a:r>
              <a:rPr lang="en-US" altLang="zh-CN" dirty="0"/>
              <a:t>= 2</a:t>
            </a:r>
            <a:r>
              <a:rPr lang="en-US" altLang="zh-CN" i="1" baseline="30000" dirty="0"/>
              <a:t>M</a:t>
            </a:r>
            <a:r>
              <a:rPr lang="en-US" altLang="zh-CN" i="1" dirty="0"/>
              <a:t>, </a:t>
            </a:r>
            <a:endParaRPr lang="en-US" altLang="zh-CN" i="1" dirty="0" smtClean="0"/>
          </a:p>
          <a:p>
            <a:pPr lvl="1"/>
            <a:r>
              <a:rPr lang="en-US" altLang="zh-CN" dirty="0" smtClean="0"/>
              <a:t>where </a:t>
            </a:r>
            <a:r>
              <a:rPr lang="en-US" altLang="zh-CN" i="1" dirty="0" smtClean="0"/>
              <a:t>M </a:t>
            </a:r>
            <a:r>
              <a:rPr lang="en-US" altLang="zh-CN" dirty="0" smtClean="0"/>
              <a:t>is </a:t>
            </a:r>
            <a:r>
              <a:rPr lang="en-US" altLang="zh-CN" dirty="0"/>
              <a:t>an integer</a:t>
            </a:r>
            <a:r>
              <a:rPr lang="en-US" altLang="zh-CN" dirty="0" smtClean="0"/>
              <a:t>.</a:t>
            </a:r>
            <a:endParaRPr lang="zh-CN" altLang="en-US" dirty="0"/>
          </a:p>
        </p:txBody>
      </p:sp>
    </p:spTree>
    <p:extLst>
      <p:ext uri="{BB962C8B-B14F-4D97-AF65-F5344CB8AC3E}">
        <p14:creationId xmlns:p14="http://schemas.microsoft.com/office/powerpoint/2010/main" val="1326737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Content Placeholder 2"/>
          <p:cNvSpPr>
            <a:spLocks noGrp="1"/>
          </p:cNvSpPr>
          <p:nvPr>
            <p:ph idx="1"/>
          </p:nvPr>
        </p:nvSpPr>
        <p:spPr>
          <a:xfrm>
            <a:off x="457200" y="1052736"/>
            <a:ext cx="8229600" cy="5073427"/>
          </a:xfrm>
        </p:spPr>
        <p:txBody>
          <a:bodyPr>
            <a:normAutofit lnSpcReduction="10000"/>
          </a:bodyPr>
          <a:lstStyle/>
          <a:p>
            <a:pPr lvl="1"/>
            <a:endParaRPr lang="en-US" altLang="zh-CN" dirty="0"/>
          </a:p>
          <a:p>
            <a:r>
              <a:rPr lang="en-US" altLang="zh-CN" dirty="0"/>
              <a:t>There is one more symmetry between </a:t>
            </a:r>
            <a:r>
              <a:rPr lang="en-US" altLang="zh-CN" i="1" dirty="0"/>
              <a:t>g</a:t>
            </a:r>
            <a:r>
              <a:rPr lang="en-US" altLang="zh-CN" i="1" baseline="-25000" dirty="0"/>
              <a:t>k</a:t>
            </a:r>
            <a:r>
              <a:rPr lang="en-US" altLang="zh-CN" i="1" dirty="0"/>
              <a:t> </a:t>
            </a:r>
            <a:r>
              <a:rPr lang="en-US" altLang="zh-CN" dirty="0"/>
              <a:t>for </a:t>
            </a:r>
            <a:r>
              <a:rPr lang="en-US" altLang="zh-CN" i="1" dirty="0"/>
              <a:t>k &lt; N/</a:t>
            </a:r>
            <a:r>
              <a:rPr lang="en-US" altLang="zh-CN" dirty="0"/>
              <a:t>2 and </a:t>
            </a:r>
            <a:r>
              <a:rPr lang="en-US" altLang="zh-CN" i="1" dirty="0"/>
              <a:t>g</a:t>
            </a:r>
            <a:r>
              <a:rPr lang="en-US" altLang="zh-CN" i="1" baseline="-25000" dirty="0"/>
              <a:t>k</a:t>
            </a:r>
            <a:r>
              <a:rPr lang="en-US" altLang="zh-CN" i="1" dirty="0" smtClean="0"/>
              <a:t> </a:t>
            </a:r>
            <a:r>
              <a:rPr lang="en-US" altLang="zh-CN" dirty="0" smtClean="0"/>
              <a:t>for </a:t>
            </a:r>
            <a:r>
              <a:rPr lang="en-US" altLang="zh-CN" i="1" dirty="0" smtClean="0"/>
              <a:t>k </a:t>
            </a:r>
            <a:r>
              <a:rPr lang="en-US" altLang="zh-CN" dirty="0"/>
              <a:t>≥ </a:t>
            </a:r>
            <a:r>
              <a:rPr lang="en-US" altLang="zh-CN" i="1" dirty="0"/>
              <a:t>N/</a:t>
            </a:r>
            <a:r>
              <a:rPr lang="en-US" altLang="zh-CN" dirty="0"/>
              <a:t>2:</a:t>
            </a:r>
            <a:endParaRPr lang="en-US" altLang="zh-CN" i="1" dirty="0" smtClean="0"/>
          </a:p>
          <a:p>
            <a:endParaRPr lang="en-US" altLang="zh-CN" i="1" dirty="0"/>
          </a:p>
          <a:p>
            <a:endParaRPr lang="en-US" altLang="zh-CN" i="1" dirty="0" smtClean="0"/>
          </a:p>
          <a:p>
            <a:r>
              <a:rPr lang="en-US" altLang="zh-CN" i="1" dirty="0" smtClean="0"/>
              <a:t>w </a:t>
            </a:r>
            <a:r>
              <a:rPr lang="en-US" altLang="zh-CN" dirty="0"/>
              <a:t>= </a:t>
            </a:r>
            <a:r>
              <a:rPr lang="en-US" altLang="zh-CN" i="1" dirty="0"/>
              <a:t>e</a:t>
            </a:r>
            <a:r>
              <a:rPr lang="en-US" altLang="zh-CN" baseline="30000" dirty="0"/>
              <a:t>−</a:t>
            </a:r>
            <a:r>
              <a:rPr lang="en-US" altLang="zh-CN" i="1" baseline="30000" dirty="0"/>
              <a:t>i</a:t>
            </a:r>
            <a:r>
              <a:rPr lang="en-US" altLang="zh-CN" baseline="30000" dirty="0"/>
              <a:t>2</a:t>
            </a:r>
            <a:r>
              <a:rPr lang="el-GR" altLang="zh-CN" i="1" baseline="30000" dirty="0"/>
              <a:t>π/</a:t>
            </a:r>
            <a:r>
              <a:rPr lang="en-US" altLang="zh-CN" i="1" baseline="30000" dirty="0" smtClean="0"/>
              <a:t>N</a:t>
            </a:r>
            <a:endParaRPr lang="en-US" altLang="zh-CN" dirty="0"/>
          </a:p>
          <a:p>
            <a:r>
              <a:rPr lang="en-US" altLang="zh-CN" dirty="0" smtClean="0"/>
              <a:t>We </a:t>
            </a:r>
            <a:r>
              <a:rPr lang="en-US" altLang="zh-CN" dirty="0"/>
              <a:t>perform the transform only up to </a:t>
            </a:r>
            <a:r>
              <a:rPr lang="en-US" altLang="zh-CN" i="1" dirty="0"/>
              <a:t>j </a:t>
            </a:r>
            <a:r>
              <a:rPr lang="en-US" altLang="zh-CN" dirty="0"/>
              <a:t>= </a:t>
            </a:r>
            <a:r>
              <a:rPr lang="en-US" altLang="zh-CN" i="1" dirty="0"/>
              <a:t>N/</a:t>
            </a:r>
            <a:r>
              <a:rPr lang="en-US" altLang="zh-CN" dirty="0"/>
              <a:t>2 − 1, and the Fourier coefficients with higher </a:t>
            </a:r>
            <a:r>
              <a:rPr lang="en-US" altLang="zh-CN" i="1" dirty="0"/>
              <a:t>j </a:t>
            </a:r>
            <a:r>
              <a:rPr lang="en-US" altLang="zh-CN" dirty="0"/>
              <a:t>are obtained with the above equation at the same time</a:t>
            </a:r>
            <a:r>
              <a:rPr lang="en-US" altLang="zh-CN" dirty="0" smtClean="0"/>
              <a:t>.</a:t>
            </a:r>
          </a:p>
          <a:p>
            <a:endParaRPr lang="en-US" altLang="zh-CN" dirty="0"/>
          </a:p>
        </p:txBody>
      </p:sp>
      <p:pic>
        <p:nvPicPr>
          <p:cNvPr id="4" name="Picture 3"/>
          <p:cNvPicPr>
            <a:picLocks noChangeAspect="1"/>
          </p:cNvPicPr>
          <p:nvPr/>
        </p:nvPicPr>
        <p:blipFill rotWithShape="1">
          <a:blip r:embed="rId2"/>
          <a:srcRect l="54134" t="28738" r="17516" b="63702"/>
          <a:stretch/>
        </p:blipFill>
        <p:spPr>
          <a:xfrm>
            <a:off x="2051720" y="2437321"/>
            <a:ext cx="6912768" cy="1152128"/>
          </a:xfrm>
          <a:prstGeom prst="rect">
            <a:avLst/>
          </a:prstGeom>
        </p:spPr>
      </p:pic>
    </p:spTree>
    <p:extLst>
      <p:ext uri="{BB962C8B-B14F-4D97-AF65-F5344CB8AC3E}">
        <p14:creationId xmlns:p14="http://schemas.microsoft.com/office/powerpoint/2010/main" val="3376557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467544" y="1484784"/>
            <a:ext cx="8229600" cy="4525963"/>
          </a:xfrm>
        </p:spPr>
        <p:txBody>
          <a:bodyPr>
            <a:normAutofit/>
          </a:bodyPr>
          <a:lstStyle/>
          <a:p>
            <a:r>
              <a:rPr lang="en-US" dirty="0"/>
              <a:t>The essence : </a:t>
            </a:r>
          </a:p>
          <a:p>
            <a:pPr lvl="1"/>
            <a:r>
              <a:rPr lang="en-US" dirty="0"/>
              <a:t>discretization of the continuous variables,</a:t>
            </a:r>
          </a:p>
          <a:p>
            <a:pPr lvl="1"/>
            <a:r>
              <a:rPr lang="en-US" dirty="0"/>
              <a:t>the spatial coordinates and time.</a:t>
            </a:r>
          </a:p>
          <a:p>
            <a:r>
              <a:rPr lang="en-US" dirty="0"/>
              <a:t>Rectangular coordinate system</a:t>
            </a:r>
            <a:r>
              <a:rPr lang="zh-CN" altLang="en-US" dirty="0"/>
              <a:t> </a:t>
            </a:r>
            <a:r>
              <a:rPr lang="en-US" altLang="zh-CN" dirty="0"/>
              <a:t>:</a:t>
            </a:r>
          </a:p>
          <a:p>
            <a:pPr lvl="1"/>
            <a:r>
              <a:rPr lang="en-US" dirty="0"/>
              <a:t>discretize </a:t>
            </a:r>
            <a:r>
              <a:rPr lang="en-US" i="1" dirty="0"/>
              <a:t>∂ A</a:t>
            </a:r>
            <a:r>
              <a:rPr lang="en-US" dirty="0"/>
              <a:t>(</a:t>
            </a:r>
            <a:r>
              <a:rPr lang="en-US" b="1" dirty="0"/>
              <a:t>r</a:t>
            </a:r>
            <a:r>
              <a:rPr lang="en-US" i="1" dirty="0"/>
              <a:t>, t</a:t>
            </a:r>
            <a:r>
              <a:rPr lang="en-US" dirty="0"/>
              <a:t>)</a:t>
            </a:r>
            <a:r>
              <a:rPr lang="en-US" i="1" dirty="0"/>
              <a:t>/∂</a:t>
            </a:r>
            <a:r>
              <a:rPr lang="en-US" i="1" dirty="0" err="1"/>
              <a:t>r</a:t>
            </a:r>
            <a:r>
              <a:rPr lang="en-US" sz="400" i="1" dirty="0" err="1"/>
              <a:t>i</a:t>
            </a:r>
            <a:r>
              <a:rPr lang="en-US" sz="400" i="1" dirty="0"/>
              <a:t> </a:t>
            </a:r>
            <a:r>
              <a:rPr lang="en-US" dirty="0"/>
              <a:t>,</a:t>
            </a:r>
          </a:p>
          <a:p>
            <a:pPr lvl="1"/>
            <a:r>
              <a:rPr lang="en-US" i="1" dirty="0"/>
              <a:t>∂</a:t>
            </a:r>
            <a:r>
              <a:rPr lang="en-US" i="1" baseline="30000" dirty="0"/>
              <a:t>2</a:t>
            </a:r>
            <a:r>
              <a:rPr lang="en-US" i="1" dirty="0"/>
              <a:t>A</a:t>
            </a:r>
            <a:r>
              <a:rPr lang="en-US" dirty="0"/>
              <a:t>(</a:t>
            </a:r>
            <a:r>
              <a:rPr lang="en-US" b="1" dirty="0"/>
              <a:t>r</a:t>
            </a:r>
            <a:r>
              <a:rPr lang="en-US" i="1" dirty="0"/>
              <a:t>, t</a:t>
            </a:r>
            <a:r>
              <a:rPr lang="en-US" dirty="0"/>
              <a:t>)</a:t>
            </a:r>
            <a:r>
              <a:rPr lang="en-US" i="1" dirty="0"/>
              <a:t>/∂</a:t>
            </a:r>
            <a:r>
              <a:rPr lang="en-US" i="1" dirty="0" err="1"/>
              <a:t>r</a:t>
            </a:r>
            <a:r>
              <a:rPr lang="en-US" sz="1600" i="1" dirty="0" err="1"/>
              <a:t>i</a:t>
            </a:r>
            <a:r>
              <a:rPr lang="en-US" sz="1600" i="1" dirty="0"/>
              <a:t> </a:t>
            </a:r>
            <a:r>
              <a:rPr lang="en-US" i="1" dirty="0"/>
              <a:t>∂</a:t>
            </a:r>
            <a:r>
              <a:rPr lang="en-US" i="1" dirty="0" err="1"/>
              <a:t>r</a:t>
            </a:r>
            <a:r>
              <a:rPr lang="en-US" sz="1600" i="1" dirty="0" err="1"/>
              <a:t>j</a:t>
            </a:r>
            <a:r>
              <a:rPr lang="en-US" sz="400" i="1" dirty="0"/>
              <a:t> </a:t>
            </a:r>
            <a:r>
              <a:rPr lang="en-US" dirty="0"/>
              <a:t>, </a:t>
            </a:r>
            <a:r>
              <a:rPr lang="en-US" i="1" dirty="0"/>
              <a:t>∂ A</a:t>
            </a:r>
            <a:r>
              <a:rPr lang="en-US" dirty="0"/>
              <a:t>(</a:t>
            </a:r>
            <a:r>
              <a:rPr lang="en-US" b="1" dirty="0"/>
              <a:t>r</a:t>
            </a:r>
            <a:r>
              <a:rPr lang="en-US" i="1" dirty="0"/>
              <a:t>, t</a:t>
            </a:r>
            <a:r>
              <a:rPr lang="en-US" dirty="0"/>
              <a:t>)</a:t>
            </a:r>
            <a:r>
              <a:rPr lang="en-US" i="1" dirty="0"/>
              <a:t>/∂t</a:t>
            </a:r>
            <a:r>
              <a:rPr lang="en-US" dirty="0"/>
              <a:t>, and </a:t>
            </a:r>
            <a:r>
              <a:rPr lang="en-US" i="1" dirty="0"/>
              <a:t>∂</a:t>
            </a:r>
            <a:r>
              <a:rPr lang="en-US" i="1" baseline="30000" dirty="0"/>
              <a:t>2</a:t>
            </a:r>
            <a:r>
              <a:rPr lang="en-US" i="1" dirty="0"/>
              <a:t>A</a:t>
            </a:r>
            <a:r>
              <a:rPr lang="en-US" dirty="0"/>
              <a:t>(</a:t>
            </a:r>
            <a:r>
              <a:rPr lang="en-US" b="1" dirty="0"/>
              <a:t>r</a:t>
            </a:r>
            <a:r>
              <a:rPr lang="en-US" i="1" dirty="0"/>
              <a:t>, t</a:t>
            </a:r>
            <a:r>
              <a:rPr lang="en-US" dirty="0"/>
              <a:t>)</a:t>
            </a:r>
            <a:r>
              <a:rPr lang="en-US" i="1" dirty="0"/>
              <a:t>/∂</a:t>
            </a:r>
            <a:r>
              <a:rPr lang="en-US" i="1" baseline="30000" dirty="0"/>
              <a:t>2</a:t>
            </a:r>
            <a:r>
              <a:rPr lang="en-US" i="1" dirty="0"/>
              <a:t>t</a:t>
            </a:r>
            <a:r>
              <a:rPr lang="en-US" dirty="0"/>
              <a:t>, where </a:t>
            </a:r>
            <a:r>
              <a:rPr lang="en-US" i="1" dirty="0" err="1"/>
              <a:t>r</a:t>
            </a:r>
            <a:r>
              <a:rPr lang="en-US" sz="1400" i="1" dirty="0" err="1"/>
              <a:t>i</a:t>
            </a:r>
            <a:r>
              <a:rPr lang="en-US" sz="400" i="1" dirty="0"/>
              <a:t> </a:t>
            </a:r>
            <a:r>
              <a:rPr lang="en-US" dirty="0"/>
              <a:t> or </a:t>
            </a:r>
            <a:r>
              <a:rPr lang="en-US" i="1" dirty="0" err="1"/>
              <a:t>r</a:t>
            </a:r>
            <a:r>
              <a:rPr lang="en-US" sz="1400" i="1" dirty="0" err="1"/>
              <a:t>j</a:t>
            </a:r>
            <a:r>
              <a:rPr lang="en-US" sz="300" i="1" dirty="0"/>
              <a:t>  </a:t>
            </a:r>
            <a:r>
              <a:rPr lang="en-US" dirty="0"/>
              <a:t> is either </a:t>
            </a:r>
            <a:r>
              <a:rPr lang="en-US" i="1" dirty="0"/>
              <a:t>x</a:t>
            </a:r>
            <a:r>
              <a:rPr lang="en-US" dirty="0"/>
              <a:t>, </a:t>
            </a:r>
            <a:r>
              <a:rPr lang="en-US" i="1" dirty="0"/>
              <a:t>y</a:t>
            </a:r>
            <a:r>
              <a:rPr lang="en-US" dirty="0"/>
              <a:t>, or </a:t>
            </a:r>
            <a:r>
              <a:rPr lang="en-US" i="1" dirty="0"/>
              <a:t>z</a:t>
            </a:r>
            <a:r>
              <a:rPr lang="en-US" dirty="0"/>
              <a:t>.</a:t>
            </a:r>
          </a:p>
        </p:txBody>
      </p:sp>
      <p:sp>
        <p:nvSpPr>
          <p:cNvPr id="7" name="标题 6"/>
          <p:cNvSpPr>
            <a:spLocks noGrp="1"/>
          </p:cNvSpPr>
          <p:nvPr>
            <p:ph type="title"/>
          </p:nvPr>
        </p:nvSpPr>
        <p:spPr/>
        <p:txBody>
          <a:bodyPr/>
          <a:lstStyle/>
          <a:p>
            <a:r>
              <a:rPr lang="en-US" b="1" dirty="0"/>
              <a:t>Discretization of the equation</a:t>
            </a:r>
            <a:endParaRPr lang="en-US" dirty="0"/>
          </a:p>
        </p:txBody>
      </p:sp>
    </p:spTree>
    <p:extLst>
      <p:ext uri="{BB962C8B-B14F-4D97-AF65-F5344CB8AC3E}">
        <p14:creationId xmlns:p14="http://schemas.microsoft.com/office/powerpoint/2010/main" val="4149291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b="1" dirty="0"/>
              <a:t>Fourier analysis and orthogonal functions</a:t>
            </a:r>
            <a:endParaRPr lang="en-US" dirty="0"/>
          </a:p>
        </p:txBody>
      </p:sp>
      <p:sp>
        <p:nvSpPr>
          <p:cNvPr id="3" name="内容占位符 2"/>
          <p:cNvSpPr>
            <a:spLocks noGrp="1"/>
          </p:cNvSpPr>
          <p:nvPr>
            <p:ph idx="1"/>
          </p:nvPr>
        </p:nvSpPr>
        <p:spPr/>
        <p:txBody>
          <a:bodyPr/>
          <a:lstStyle/>
          <a:p>
            <a:r>
              <a:rPr lang="en-US" dirty="0"/>
              <a:t>an arbitrary periodic function </a:t>
            </a:r>
            <a:r>
              <a:rPr lang="en-US" i="1" dirty="0"/>
              <a:t>f </a:t>
            </a:r>
            <a:r>
              <a:rPr lang="en-US" dirty="0"/>
              <a:t>(</a:t>
            </a:r>
            <a:r>
              <a:rPr lang="en-US" i="1" dirty="0"/>
              <a:t>t</a:t>
            </a:r>
            <a:r>
              <a:rPr lang="en-US" dirty="0"/>
              <a:t>), </a:t>
            </a:r>
            <a:endParaRPr lang="en-US" dirty="0" smtClean="0"/>
          </a:p>
          <a:p>
            <a:pPr lvl="1"/>
            <a:r>
              <a:rPr lang="en-US" dirty="0" smtClean="0"/>
              <a:t>with a </a:t>
            </a:r>
            <a:r>
              <a:rPr lang="en-US" dirty="0"/>
              <a:t>period </a:t>
            </a:r>
            <a:r>
              <a:rPr lang="en-US" i="1" dirty="0"/>
              <a:t>T </a:t>
            </a:r>
            <a:r>
              <a:rPr lang="en-US" dirty="0"/>
              <a:t>, </a:t>
            </a:r>
            <a:endParaRPr lang="en-US" dirty="0" smtClean="0"/>
          </a:p>
          <a:p>
            <a:pPr lvl="1"/>
            <a:r>
              <a:rPr lang="en-US" dirty="0" smtClean="0"/>
              <a:t>can </a:t>
            </a:r>
            <a:r>
              <a:rPr lang="en-US" dirty="0"/>
              <a:t>be decomposed into a summation of simple harmonic </a:t>
            </a:r>
            <a:r>
              <a:rPr lang="en-US" dirty="0" smtClean="0"/>
              <a:t>terms, </a:t>
            </a:r>
          </a:p>
          <a:p>
            <a:pPr lvl="2"/>
            <a:r>
              <a:rPr lang="en-US" dirty="0" smtClean="0"/>
              <a:t>which </a:t>
            </a:r>
            <a:r>
              <a:rPr lang="en-US" dirty="0"/>
              <a:t>are periodic functions of frequencies </a:t>
            </a:r>
            <a:endParaRPr lang="en-US" dirty="0" smtClean="0"/>
          </a:p>
          <a:p>
            <a:pPr lvl="2"/>
            <a:r>
              <a:rPr lang="en-US" dirty="0" smtClean="0"/>
              <a:t>that </a:t>
            </a:r>
            <a:r>
              <a:rPr lang="en-US" dirty="0"/>
              <a:t>are multiples of the </a:t>
            </a:r>
            <a:r>
              <a:rPr lang="en-US" dirty="0" smtClean="0"/>
              <a:t>fundamental frequency </a:t>
            </a:r>
            <a:r>
              <a:rPr lang="en-US" dirty="0"/>
              <a:t>1</a:t>
            </a:r>
            <a:r>
              <a:rPr lang="en-US" i="1" dirty="0"/>
              <a:t>/T </a:t>
            </a:r>
            <a:r>
              <a:rPr lang="en-US" dirty="0"/>
              <a:t>of the function </a:t>
            </a:r>
            <a:r>
              <a:rPr lang="en-US" i="1" dirty="0"/>
              <a:t>f </a:t>
            </a:r>
            <a:r>
              <a:rPr lang="en-US" dirty="0"/>
              <a:t>(</a:t>
            </a:r>
            <a:r>
              <a:rPr lang="en-US" i="1" dirty="0"/>
              <a:t>t</a:t>
            </a:r>
            <a:r>
              <a:rPr lang="en-US" dirty="0"/>
              <a:t>).</a:t>
            </a:r>
          </a:p>
        </p:txBody>
      </p:sp>
    </p:spTree>
    <p:extLst>
      <p:ext uri="{BB962C8B-B14F-4D97-AF65-F5344CB8AC3E}">
        <p14:creationId xmlns:p14="http://schemas.microsoft.com/office/powerpoint/2010/main" val="31407921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a:bodyPr>
          <a:lstStyle/>
          <a:p>
            <a:r>
              <a:rPr lang="en-US" dirty="0"/>
              <a:t>Sometimes, need to deal with a situation similar to having a spatially dependent diffusion constant</a:t>
            </a:r>
          </a:p>
          <a:p>
            <a:pPr lvl="1"/>
            <a:r>
              <a:rPr lang="en-US" dirty="0"/>
              <a:t> for example, to discretize</a:t>
            </a:r>
            <a:r>
              <a:rPr lang="en-US" b="1" i="1" dirty="0"/>
              <a:t>∇</a:t>
            </a:r>
            <a:r>
              <a:rPr lang="en-US" dirty="0"/>
              <a:t>· </a:t>
            </a:r>
            <a:r>
              <a:rPr lang="en-US" i="1" dirty="0"/>
              <a:t>D</a:t>
            </a:r>
            <a:r>
              <a:rPr lang="en-US" dirty="0"/>
              <a:t>(</a:t>
            </a:r>
            <a:r>
              <a:rPr lang="en-US" b="1" dirty="0"/>
              <a:t>r</a:t>
            </a:r>
            <a:r>
              <a:rPr lang="en-US" dirty="0"/>
              <a:t>)</a:t>
            </a:r>
            <a:r>
              <a:rPr lang="en-US" b="1" i="1" dirty="0"/>
              <a:t>∇</a:t>
            </a:r>
            <a:r>
              <a:rPr lang="en-US" i="1" dirty="0"/>
              <a:t>A</a:t>
            </a:r>
            <a:r>
              <a:rPr lang="en-US" dirty="0"/>
              <a:t>(</a:t>
            </a:r>
            <a:r>
              <a:rPr lang="en-US" b="1" dirty="0"/>
              <a:t>r</a:t>
            </a:r>
            <a:r>
              <a:rPr lang="en-US" i="1" dirty="0"/>
              <a:t>, t</a:t>
            </a:r>
            <a:r>
              <a:rPr lang="en-US" dirty="0"/>
              <a:t>). </a:t>
            </a:r>
          </a:p>
          <a:p>
            <a:pPr lvl="1"/>
            <a:r>
              <a:rPr lang="en-US" dirty="0"/>
              <a:t>Here </a:t>
            </a:r>
            <a:r>
              <a:rPr lang="en-US" i="1" dirty="0"/>
              <a:t>A</a:t>
            </a:r>
            <a:r>
              <a:rPr lang="en-US" dirty="0"/>
              <a:t>(</a:t>
            </a:r>
            <a:r>
              <a:rPr lang="en-US" b="1" dirty="0"/>
              <a:t>r</a:t>
            </a:r>
            <a:r>
              <a:rPr lang="en-US" i="1" dirty="0"/>
              <a:t>, t</a:t>
            </a:r>
            <a:r>
              <a:rPr lang="en-US" dirty="0"/>
              <a:t>) is a generic function.</a:t>
            </a:r>
          </a:p>
          <a:p>
            <a:pPr lvl="1"/>
            <a:r>
              <a:rPr lang="en-US" dirty="0"/>
              <a:t>We can apply the numerical schemes developed in basic numerical methods part for first-order and second-order derivatives for all the partial derivatives.</a:t>
            </a:r>
          </a:p>
          <a:p>
            <a:pPr lvl="1"/>
            <a:r>
              <a:rPr lang="en-US" dirty="0"/>
              <a:t>we can use the two-point or three-point formula for the first-order partial derivative</a:t>
            </a:r>
          </a:p>
        </p:txBody>
      </p:sp>
    </p:spTree>
    <p:extLst>
      <p:ext uri="{BB962C8B-B14F-4D97-AF65-F5344CB8AC3E}">
        <p14:creationId xmlns:p14="http://schemas.microsoft.com/office/powerpoint/2010/main" val="2492974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013" t="63542" r="29722" b="12500"/>
          <a:stretch/>
        </p:blipFill>
        <p:spPr bwMode="auto">
          <a:xfrm>
            <a:off x="179512" y="1196752"/>
            <a:ext cx="8357937"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1907704" y="4797152"/>
            <a:ext cx="4572000" cy="646331"/>
          </a:xfrm>
          <a:prstGeom prst="rect">
            <a:avLst/>
          </a:prstGeom>
        </p:spPr>
        <p:txBody>
          <a:bodyPr>
            <a:spAutoFit/>
          </a:bodyPr>
          <a:lstStyle/>
          <a:p>
            <a:r>
              <a:rPr lang="en-US" dirty="0"/>
              <a:t>for the second-order derivative. Here </a:t>
            </a:r>
            <a:r>
              <a:rPr lang="en-US" i="1" dirty="0" err="1"/>
              <a:t>t</a:t>
            </a:r>
            <a:r>
              <a:rPr lang="en-US" i="1" baseline="-25000" dirty="0" err="1"/>
              <a:t>k</a:t>
            </a:r>
            <a:r>
              <a:rPr lang="en-US" i="1" dirty="0"/>
              <a:t> </a:t>
            </a:r>
            <a:r>
              <a:rPr lang="en-US" dirty="0"/>
              <a:t>= </a:t>
            </a:r>
            <a:r>
              <a:rPr lang="en-US" i="1" dirty="0"/>
              <a:t>t </a:t>
            </a:r>
            <a:r>
              <a:rPr lang="en-US" dirty="0"/>
              <a:t>and </a:t>
            </a:r>
            <a:r>
              <a:rPr lang="en-US" i="1" dirty="0"/>
              <a:t>τ </a:t>
            </a:r>
            <a:r>
              <a:rPr lang="en-US" dirty="0"/>
              <a:t>= </a:t>
            </a:r>
            <a:r>
              <a:rPr lang="en-US" i="1" dirty="0"/>
              <a:t>t</a:t>
            </a:r>
            <a:r>
              <a:rPr lang="en-US" i="1" baseline="-25000" dirty="0"/>
              <a:t>k</a:t>
            </a:r>
            <a:r>
              <a:rPr lang="en-US" baseline="-25000" dirty="0"/>
              <a:t>+1</a:t>
            </a:r>
            <a:r>
              <a:rPr lang="en-US" dirty="0"/>
              <a:t> − </a:t>
            </a:r>
            <a:r>
              <a:rPr lang="en-US" i="1" dirty="0" err="1"/>
              <a:t>t</a:t>
            </a:r>
            <a:r>
              <a:rPr lang="en-US" i="1" baseline="-25000" dirty="0" err="1"/>
              <a:t>k</a:t>
            </a:r>
            <a:r>
              <a:rPr lang="en-US" i="1" dirty="0"/>
              <a:t> </a:t>
            </a:r>
            <a:r>
              <a:rPr lang="en-US" dirty="0"/>
              <a:t>= </a:t>
            </a:r>
            <a:r>
              <a:rPr lang="en-US" i="1" dirty="0" err="1"/>
              <a:t>t</a:t>
            </a:r>
            <a:r>
              <a:rPr lang="en-US" i="1" baseline="-25000" dirty="0" err="1"/>
              <a:t>k</a:t>
            </a:r>
            <a:r>
              <a:rPr lang="en-US" i="1" dirty="0"/>
              <a:t> </a:t>
            </a:r>
            <a:r>
              <a:rPr lang="en-US" dirty="0"/>
              <a:t>− </a:t>
            </a:r>
            <a:r>
              <a:rPr lang="en-US" i="1" dirty="0"/>
              <a:t>t</a:t>
            </a:r>
            <a:r>
              <a:rPr lang="en-US" i="1" baseline="-25000" dirty="0"/>
              <a:t>k</a:t>
            </a:r>
            <a:r>
              <a:rPr lang="en-US" baseline="-25000" dirty="0"/>
              <a:t>−1</a:t>
            </a:r>
            <a:r>
              <a:rPr lang="en-US" dirty="0"/>
              <a:t>.</a:t>
            </a:r>
          </a:p>
        </p:txBody>
      </p:sp>
      <p:sp>
        <p:nvSpPr>
          <p:cNvPr id="2" name="TextBox 1"/>
          <p:cNvSpPr txBox="1"/>
          <p:nvPr/>
        </p:nvSpPr>
        <p:spPr>
          <a:xfrm>
            <a:off x="395536" y="3212976"/>
            <a:ext cx="5904656" cy="369332"/>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dirty="0"/>
              <a:t>Three point formula</a:t>
            </a:r>
          </a:p>
        </p:txBody>
      </p:sp>
    </p:spTree>
    <p:extLst>
      <p:ext uri="{BB962C8B-B14F-4D97-AF65-F5344CB8AC3E}">
        <p14:creationId xmlns:p14="http://schemas.microsoft.com/office/powerpoint/2010/main" val="3509286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5536" y="1700808"/>
            <a:ext cx="8280920" cy="369332"/>
          </a:xfrm>
          <a:prstGeom prst="rect">
            <a:avLst/>
          </a:prstGeom>
        </p:spPr>
        <p:txBody>
          <a:bodyPr wrap="square">
            <a:spAutoFit/>
          </a:bodyPr>
          <a:lstStyle/>
          <a:p>
            <a:pPr marL="285750" indent="-285750">
              <a:buFont typeface="Arial" panose="020B0604020202020204" pitchFamily="34" charset="0"/>
              <a:buChar char="•"/>
            </a:pPr>
            <a:r>
              <a:rPr lang="en-US" dirty="0"/>
              <a:t>same formulas can be applied to the spatial variables as well, for example</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706" t="58091" r="42724" b="27708"/>
          <a:stretch/>
        </p:blipFill>
        <p:spPr bwMode="auto">
          <a:xfrm>
            <a:off x="35556" y="2875934"/>
            <a:ext cx="9010864" cy="2353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1137784" y="5437013"/>
            <a:ext cx="6796424" cy="646331"/>
          </a:xfrm>
          <a:prstGeom prst="rect">
            <a:avLst/>
          </a:prstGeom>
        </p:spPr>
        <p:txBody>
          <a:bodyPr wrap="square">
            <a:spAutoFit/>
          </a:bodyPr>
          <a:lstStyle/>
          <a:p>
            <a:pPr marL="285750" indent="-285750">
              <a:buFont typeface="Arial" panose="020B0604020202020204" pitchFamily="34" charset="0"/>
              <a:buChar char="•"/>
            </a:pPr>
            <a:r>
              <a:rPr lang="en-US" dirty="0"/>
              <a:t>The partial differential equations can then be solved at discrete points.</a:t>
            </a:r>
          </a:p>
        </p:txBody>
      </p:sp>
    </p:spTree>
    <p:extLst>
      <p:ext uri="{BB962C8B-B14F-4D97-AF65-F5344CB8AC3E}">
        <p14:creationId xmlns:p14="http://schemas.microsoft.com/office/powerpoint/2010/main" val="3547755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Above scheme is hard to deal with a discrete mesh that is not uniform or with an inhomogeneity such as </a:t>
            </a:r>
            <a:r>
              <a:rPr lang="en-US" b="1" i="1" dirty="0"/>
              <a:t>∇</a:t>
            </a:r>
            <a:r>
              <a:rPr lang="en-US" dirty="0"/>
              <a:t>· </a:t>
            </a:r>
            <a:r>
              <a:rPr lang="en-US" i="1" dirty="0"/>
              <a:t>D</a:t>
            </a:r>
            <a:r>
              <a:rPr lang="en-US" dirty="0"/>
              <a:t>(</a:t>
            </a:r>
            <a:r>
              <a:rPr lang="en-US" b="1" dirty="0"/>
              <a:t>r</a:t>
            </a:r>
            <a:r>
              <a:rPr lang="en-US" dirty="0"/>
              <a:t>)</a:t>
            </a:r>
            <a:r>
              <a:rPr lang="en-US" b="1" i="1" dirty="0"/>
              <a:t>∇</a:t>
            </a:r>
            <a:r>
              <a:rPr lang="en-US" i="1" dirty="0"/>
              <a:t>A</a:t>
            </a:r>
            <a:r>
              <a:rPr lang="en-US" dirty="0"/>
              <a:t>(</a:t>
            </a:r>
            <a:r>
              <a:rPr lang="en-US" b="1" dirty="0"/>
              <a:t>r</a:t>
            </a:r>
            <a:r>
              <a:rPr lang="en-US" i="1" dirty="0"/>
              <a:t>, t</a:t>
            </a:r>
            <a:r>
              <a:rPr lang="en-US" dirty="0"/>
              <a:t>), </a:t>
            </a:r>
          </a:p>
          <a:p>
            <a:pPr lvl="1"/>
            <a:r>
              <a:rPr lang="en-US" dirty="0"/>
              <a:t>we may need to introduce some other discretization scheme. </a:t>
            </a:r>
            <a:endParaRPr lang="en-US" dirty="0" smtClean="0"/>
          </a:p>
          <a:p>
            <a:pPr lvl="1"/>
            <a:r>
              <a:rPr lang="en-US" altLang="zh-CN" dirty="0" smtClean="0"/>
              <a:t>Any rough idea on how to deal with the problem?</a:t>
            </a:r>
            <a:endParaRPr lang="en-US" dirty="0"/>
          </a:p>
          <a:p>
            <a:r>
              <a:rPr lang="en-US" dirty="0"/>
              <a:t>We can construct a functional from the field of the solution in an integral form. </a:t>
            </a:r>
          </a:p>
        </p:txBody>
      </p:sp>
    </p:spTree>
    <p:extLst>
      <p:ext uri="{BB962C8B-B14F-4D97-AF65-F5344CB8AC3E}">
        <p14:creationId xmlns:p14="http://schemas.microsoft.com/office/powerpoint/2010/main" val="4180561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differential equation is recovered from functional variation.</a:t>
            </a:r>
          </a:p>
          <a:p>
            <a:r>
              <a:rPr lang="en-US" dirty="0"/>
              <a:t> This is in the same spirit as deriving the Lagrange equation from the optimization of the integral. </a:t>
            </a:r>
          </a:p>
          <a:p>
            <a:r>
              <a:rPr lang="en-US" dirty="0"/>
              <a:t>The advantage here is that we can discretize the integral first and then carry out the functional variation at the lattice points. </a:t>
            </a:r>
          </a:p>
          <a:p>
            <a:endParaRPr lang="en-US" dirty="0"/>
          </a:p>
        </p:txBody>
      </p:sp>
    </p:spTree>
    <p:extLst>
      <p:ext uri="{BB962C8B-B14F-4D97-AF65-F5344CB8AC3E}">
        <p14:creationId xmlns:p14="http://schemas.microsoft.com/office/powerpoint/2010/main" val="2347466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one-dimensional Poisson equation:</a:t>
            </a:r>
          </a:p>
          <a:p>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885" t="19583" r="48814" b="74375"/>
          <a:stretch/>
        </p:blipFill>
        <p:spPr bwMode="auto">
          <a:xfrm>
            <a:off x="179512" y="2132856"/>
            <a:ext cx="8045032"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755576" y="3213342"/>
            <a:ext cx="7920880" cy="1200329"/>
          </a:xfrm>
          <a:prstGeom prst="rect">
            <a:avLst/>
          </a:prstGeom>
        </p:spPr>
        <p:txBody>
          <a:bodyPr wrap="square">
            <a:spAutoFit/>
          </a:bodyPr>
          <a:lstStyle/>
          <a:p>
            <a:pPr marL="285750" indent="-285750">
              <a:buFont typeface="Arial" panose="020B0604020202020204" pitchFamily="34" charset="0"/>
              <a:buChar char="•"/>
            </a:pPr>
            <a:r>
              <a:rPr lang="en-US" dirty="0"/>
              <a:t>for </a:t>
            </a:r>
            <a:r>
              <a:rPr lang="en-US" i="1" dirty="0"/>
              <a:t>x </a:t>
            </a:r>
            <a:r>
              <a:rPr lang="en-US" dirty="0"/>
              <a:t>∈ [0</a:t>
            </a:r>
            <a:r>
              <a:rPr lang="en-US" i="1" dirty="0"/>
              <a:t>, L</a:t>
            </a:r>
            <a:r>
              <a:rPr lang="en-US" dirty="0"/>
              <a:t>], as an illustrative example. Here </a:t>
            </a:r>
            <a:r>
              <a:rPr lang="el-GR" dirty="0"/>
              <a:t>ε</a:t>
            </a:r>
            <a:r>
              <a:rPr lang="en-US" dirty="0"/>
              <a:t>(</a:t>
            </a:r>
            <a:r>
              <a:rPr lang="en-US" i="1" dirty="0"/>
              <a:t>x</a:t>
            </a:r>
            <a:r>
              <a:rPr lang="en-US" dirty="0"/>
              <a:t>) is the electric permittivity</a:t>
            </a:r>
          </a:p>
          <a:p>
            <a:r>
              <a:rPr lang="en-US" dirty="0"/>
              <a:t>that has a spatial dependence.</a:t>
            </a:r>
          </a:p>
          <a:p>
            <a:pPr marL="285750" indent="-285750">
              <a:buFont typeface="Arial" panose="020B0604020202020204" pitchFamily="34" charset="0"/>
              <a:buChar char="•"/>
            </a:pPr>
            <a:r>
              <a:rPr lang="en-US" dirty="0"/>
              <a:t>For simplicity, let us take the boundary condition</a:t>
            </a:r>
          </a:p>
          <a:p>
            <a:r>
              <a:rPr lang="en-US" i="1" dirty="0"/>
              <a:t>φ</a:t>
            </a:r>
            <a:r>
              <a:rPr lang="en-US" dirty="0"/>
              <a:t>(0) = </a:t>
            </a:r>
            <a:r>
              <a:rPr lang="en-US" i="1" dirty="0"/>
              <a:t>φ</a:t>
            </a:r>
            <a:r>
              <a:rPr lang="en-US" dirty="0"/>
              <a:t>(</a:t>
            </a:r>
            <a:r>
              <a:rPr lang="en-US" i="1" dirty="0"/>
              <a:t>L</a:t>
            </a:r>
            <a:r>
              <a:rPr lang="en-US" dirty="0"/>
              <a:t>) = 0. We can construct a functional</a:t>
            </a: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9662" t="35584" r="44672" b="49771"/>
          <a:stretch/>
        </p:blipFill>
        <p:spPr bwMode="auto">
          <a:xfrm>
            <a:off x="457200" y="4716021"/>
            <a:ext cx="6204766" cy="1990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83458" y="5526524"/>
            <a:ext cx="5904656" cy="369332"/>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dirty="0"/>
              <a:t>Leads to the Poisson equation if we take:</a:t>
            </a:r>
          </a:p>
        </p:txBody>
      </p:sp>
    </p:spTree>
    <p:extLst>
      <p:ext uri="{BB962C8B-B14F-4D97-AF65-F5344CB8AC3E}">
        <p14:creationId xmlns:p14="http://schemas.microsoft.com/office/powerpoint/2010/main" val="1778563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If we use the three-point formula for the first-order derivative in the integral and the trapezoid rule to convert the integral into a summation, we have</a:t>
            </a:r>
          </a:p>
          <a:p>
            <a:endParaRPr lang="en-US" dirty="0"/>
          </a:p>
          <a:p>
            <a:endParaRPr lang="en-US" dirty="0"/>
          </a:p>
          <a:p>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022" t="56667" r="44246" b="37500"/>
          <a:stretch/>
        </p:blipFill>
        <p:spPr bwMode="auto">
          <a:xfrm>
            <a:off x="683568" y="3717032"/>
            <a:ext cx="7307116" cy="1155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7348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We have used </a:t>
            </a:r>
            <a:r>
              <a:rPr lang="en-US" i="1" dirty="0" err="1"/>
              <a:t>φ</a:t>
            </a:r>
            <a:r>
              <a:rPr lang="en-US" i="1" baseline="-25000" dirty="0" err="1"/>
              <a:t>k</a:t>
            </a:r>
            <a:r>
              <a:rPr lang="en-US" i="1" dirty="0"/>
              <a:t> </a:t>
            </a:r>
            <a:r>
              <a:rPr lang="en-US" dirty="0"/>
              <a:t>= </a:t>
            </a:r>
            <a:r>
              <a:rPr lang="en-US" i="1" dirty="0"/>
              <a:t>φ</a:t>
            </a:r>
            <a:r>
              <a:rPr lang="en-US" dirty="0"/>
              <a:t>(</a:t>
            </a:r>
            <a:r>
              <a:rPr lang="en-US" i="1" dirty="0" err="1"/>
              <a:t>x</a:t>
            </a:r>
            <a:r>
              <a:rPr lang="en-US" i="1" baseline="-25000" dirty="0" err="1"/>
              <a:t>k</a:t>
            </a:r>
            <a:r>
              <a:rPr lang="en-US" i="1" dirty="0"/>
              <a:t> </a:t>
            </a:r>
            <a:r>
              <a:rPr lang="en-US" dirty="0"/>
              <a:t>) for notational convenience and have used </a:t>
            </a:r>
            <a:r>
              <a:rPr lang="el-GR" dirty="0"/>
              <a:t>ε</a:t>
            </a:r>
            <a:r>
              <a:rPr lang="en-US" i="1" baseline="-25000" dirty="0"/>
              <a:t>k</a:t>
            </a:r>
            <a:r>
              <a:rPr lang="en-US" baseline="-25000" dirty="0"/>
              <a:t>−1</a:t>
            </a:r>
            <a:r>
              <a:rPr lang="en-US" i="1" baseline="-25000" dirty="0"/>
              <a:t>/</a:t>
            </a:r>
            <a:r>
              <a:rPr lang="en-US" baseline="-25000" dirty="0"/>
              <a:t>2</a:t>
            </a:r>
            <a:r>
              <a:rPr lang="en-US" dirty="0"/>
              <a:t> = </a:t>
            </a:r>
            <a:r>
              <a:rPr lang="el-GR" dirty="0"/>
              <a:t>ε</a:t>
            </a:r>
            <a:r>
              <a:rPr lang="en-US" dirty="0"/>
              <a:t>(</a:t>
            </a:r>
            <a:r>
              <a:rPr lang="en-US" i="1" dirty="0"/>
              <a:t>x</a:t>
            </a:r>
            <a:r>
              <a:rPr lang="en-US" i="1" baseline="-25000" dirty="0"/>
              <a:t>k</a:t>
            </a:r>
            <a:r>
              <a:rPr lang="en-US" baseline="-25000" dirty="0"/>
              <a:t>−1</a:t>
            </a:r>
            <a:r>
              <a:rPr lang="en-US" i="1" baseline="-25000" dirty="0"/>
              <a:t>/</a:t>
            </a:r>
            <a:r>
              <a:rPr lang="en-US" baseline="-25000" dirty="0"/>
              <a:t>2</a:t>
            </a:r>
            <a:r>
              <a:rPr lang="en-US" dirty="0"/>
              <a:t>) as the value of </a:t>
            </a:r>
            <a:r>
              <a:rPr lang="el-GR" dirty="0"/>
              <a:t>ε</a:t>
            </a:r>
            <a:r>
              <a:rPr lang="en-US" dirty="0"/>
              <a:t>(</a:t>
            </a:r>
            <a:r>
              <a:rPr lang="en-US" i="1" dirty="0"/>
              <a:t>x</a:t>
            </a:r>
            <a:r>
              <a:rPr lang="en-US" dirty="0"/>
              <a:t>) in the middle of the interval [</a:t>
            </a:r>
            <a:r>
              <a:rPr lang="en-US" i="1" dirty="0"/>
              <a:t>x</a:t>
            </a:r>
            <a:r>
              <a:rPr lang="en-US" i="1" baseline="-25000" dirty="0"/>
              <a:t>k</a:t>
            </a:r>
            <a:r>
              <a:rPr lang="en-US" baseline="-25000" dirty="0"/>
              <a:t>−1</a:t>
            </a:r>
            <a:r>
              <a:rPr lang="en-US" i="1" dirty="0"/>
              <a:t>, </a:t>
            </a:r>
            <a:r>
              <a:rPr lang="en-US" i="1" dirty="0" err="1"/>
              <a:t>x</a:t>
            </a:r>
            <a:r>
              <a:rPr lang="en-US" i="1" baseline="-25000" dirty="0" err="1"/>
              <a:t>k</a:t>
            </a:r>
            <a:r>
              <a:rPr lang="en-US" i="1" dirty="0"/>
              <a:t> </a:t>
            </a:r>
            <a:r>
              <a:rPr lang="en-US" dirty="0"/>
              <a:t>]. </a:t>
            </a:r>
          </a:p>
          <a:p>
            <a:r>
              <a:rPr lang="en-US" dirty="0"/>
              <a:t>Now if we treat each discrete variable </a:t>
            </a:r>
            <a:r>
              <a:rPr lang="en-US" i="1" dirty="0" err="1"/>
              <a:t>φ</a:t>
            </a:r>
            <a:r>
              <a:rPr lang="en-US" i="1" baseline="-25000" dirty="0" err="1"/>
              <a:t>k</a:t>
            </a:r>
            <a:r>
              <a:rPr lang="en-US" i="1" dirty="0"/>
              <a:t> </a:t>
            </a:r>
            <a:r>
              <a:rPr lang="en-US" dirty="0"/>
              <a:t>as an independent variable, the functional variation becomes a partial derivative</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510" t="50000" r="41288" b="36336"/>
          <a:stretch/>
        </p:blipFill>
        <p:spPr bwMode="auto">
          <a:xfrm>
            <a:off x="1475656" y="5251781"/>
            <a:ext cx="6631338" cy="1489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3251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This scheme is extremely useful when the geometry of the system is not rectangular or when the coefficients in the equation are not constants. </a:t>
            </a:r>
          </a:p>
          <a:p>
            <a:pPr lvl="1"/>
            <a:r>
              <a:rPr lang="en-US" dirty="0"/>
              <a:t>For example, we may want to study the Poisson equation in a cylindrically or spherically symmetric case, or diffusion of some contaminated materials underground where we have a spatially dependent diffusion coefficient. </a:t>
            </a:r>
          </a:p>
        </p:txBody>
      </p:sp>
    </p:spTree>
    <p:extLst>
      <p:ext uri="{BB962C8B-B14F-4D97-AF65-F5344CB8AC3E}">
        <p14:creationId xmlns:p14="http://schemas.microsoft.com/office/powerpoint/2010/main" val="2633053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stationary one-dimensional diffusion equation is equivalent to the one-dimensional Poisson equation if we replace </a:t>
            </a:r>
            <a:r>
              <a:rPr lang="el-GR" dirty="0"/>
              <a:t>ε</a:t>
            </a:r>
            <a:r>
              <a:rPr lang="en-US" dirty="0"/>
              <a:t>(</a:t>
            </a:r>
            <a:r>
              <a:rPr lang="en-US" i="1" dirty="0"/>
              <a:t>x</a:t>
            </a:r>
            <a:r>
              <a:rPr lang="en-US" dirty="0"/>
              <a:t>) with </a:t>
            </a:r>
            <a:r>
              <a:rPr lang="en-US" i="1" dirty="0"/>
              <a:t>D</a:t>
            </a:r>
            <a:r>
              <a:rPr lang="en-US" dirty="0"/>
              <a:t>(</a:t>
            </a:r>
            <a:r>
              <a:rPr lang="en-US" i="1" dirty="0"/>
              <a:t>x</a:t>
            </a:r>
            <a:r>
              <a:rPr lang="en-US" dirty="0"/>
              <a:t>) and </a:t>
            </a:r>
            <a:r>
              <a:rPr lang="en-US" i="1" dirty="0"/>
              <a:t>ρ</a:t>
            </a:r>
            <a:r>
              <a:rPr lang="en-US" dirty="0"/>
              <a:t>(</a:t>
            </a:r>
            <a:r>
              <a:rPr lang="en-US" i="1" dirty="0"/>
              <a:t>x</a:t>
            </a:r>
            <a:r>
              <a:rPr lang="en-US" dirty="0"/>
              <a:t>) with </a:t>
            </a:r>
            <a:r>
              <a:rPr lang="en-US" i="1" dirty="0"/>
              <a:t>S</a:t>
            </a:r>
            <a:r>
              <a:rPr lang="en-US" dirty="0"/>
              <a:t>(</a:t>
            </a:r>
            <a:r>
              <a:rPr lang="en-US" i="1" dirty="0"/>
              <a:t>x</a:t>
            </a:r>
            <a:r>
              <a:rPr lang="en-US" dirty="0"/>
              <a:t>). </a:t>
            </a:r>
          </a:p>
          <a:p>
            <a:r>
              <a:rPr lang="en-US" dirty="0"/>
              <a:t>The scheme can also be generalized for the time-dependent diffusion equation.</a:t>
            </a:r>
          </a:p>
          <a:p>
            <a:endParaRPr lang="en-US" dirty="0"/>
          </a:p>
        </p:txBody>
      </p:sp>
    </p:spTree>
    <p:extLst>
      <p:ext uri="{BB962C8B-B14F-4D97-AF65-F5344CB8AC3E}">
        <p14:creationId xmlns:p14="http://schemas.microsoft.com/office/powerpoint/2010/main" val="97099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Assuming that we have a time-dependent function </a:t>
            </a:r>
            <a:r>
              <a:rPr lang="en-US" i="1" dirty="0"/>
              <a:t>f </a:t>
            </a:r>
            <a:r>
              <a:rPr lang="en-US" dirty="0"/>
              <a:t>(</a:t>
            </a:r>
            <a:r>
              <a:rPr lang="en-US" i="1" dirty="0"/>
              <a:t>t</a:t>
            </a:r>
            <a:r>
              <a:rPr lang="en-US" dirty="0"/>
              <a:t>) with a period </a:t>
            </a:r>
            <a:r>
              <a:rPr lang="en-US" i="1" dirty="0"/>
              <a:t>T </a:t>
            </a:r>
            <a:r>
              <a:rPr lang="en-US" dirty="0"/>
              <a:t>, </a:t>
            </a:r>
            <a:r>
              <a:rPr lang="en-US" dirty="0" smtClean="0"/>
              <a:t>that is</a:t>
            </a:r>
            <a:r>
              <a:rPr lang="en-US" dirty="0"/>
              <a:t>, </a:t>
            </a:r>
            <a:r>
              <a:rPr lang="en-US" i="1" dirty="0"/>
              <a:t>f </a:t>
            </a:r>
            <a:r>
              <a:rPr lang="en-US" dirty="0"/>
              <a:t>(</a:t>
            </a:r>
            <a:r>
              <a:rPr lang="en-US" i="1" dirty="0"/>
              <a:t>t </a:t>
            </a:r>
            <a:r>
              <a:rPr lang="en-US" dirty="0"/>
              <a:t>+ </a:t>
            </a:r>
            <a:r>
              <a:rPr lang="en-US" i="1" dirty="0"/>
              <a:t>T </a:t>
            </a:r>
            <a:r>
              <a:rPr lang="en-US" dirty="0"/>
              <a:t>) = </a:t>
            </a:r>
            <a:r>
              <a:rPr lang="en-US" i="1" dirty="0"/>
              <a:t>f </a:t>
            </a:r>
            <a:r>
              <a:rPr lang="en-US" dirty="0"/>
              <a:t>(</a:t>
            </a:r>
            <a:r>
              <a:rPr lang="en-US" i="1" dirty="0"/>
              <a:t>t</a:t>
            </a:r>
            <a:r>
              <a:rPr lang="en-US" dirty="0"/>
              <a:t>), the Fourier theorem can be cast as a </a:t>
            </a:r>
            <a:r>
              <a:rPr lang="en-US" dirty="0" smtClean="0"/>
              <a:t>summation</a:t>
            </a:r>
            <a:r>
              <a:rPr lang="en-US" dirty="0"/>
              <a:t>:</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37500" r="36984" b="54583"/>
          <a:stretch/>
        </p:blipFill>
        <p:spPr bwMode="auto">
          <a:xfrm>
            <a:off x="1907704" y="3717032"/>
            <a:ext cx="4824536" cy="1649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1691680" y="5347324"/>
            <a:ext cx="4572000" cy="923330"/>
          </a:xfrm>
          <a:prstGeom prst="rect">
            <a:avLst/>
          </a:prstGeom>
        </p:spPr>
        <p:txBody>
          <a:bodyPr>
            <a:spAutoFit/>
          </a:bodyPr>
          <a:lstStyle/>
          <a:p>
            <a:r>
              <a:rPr lang="en-US" i="1" dirty="0"/>
              <a:t>ω </a:t>
            </a:r>
            <a:r>
              <a:rPr lang="en-US" dirty="0"/>
              <a:t>= 2</a:t>
            </a:r>
            <a:r>
              <a:rPr lang="en-US" i="1" dirty="0"/>
              <a:t>π/T </a:t>
            </a:r>
            <a:r>
              <a:rPr lang="en-US" dirty="0"/>
              <a:t>is the fundamental</a:t>
            </a:r>
          </a:p>
          <a:p>
            <a:r>
              <a:rPr lang="en-US" dirty="0"/>
              <a:t>angular frequency and </a:t>
            </a:r>
            <a:r>
              <a:rPr lang="en-US" i="1" dirty="0" err="1" smtClean="0"/>
              <a:t>g</a:t>
            </a:r>
            <a:r>
              <a:rPr lang="en-US" i="1" baseline="-25000" dirty="0" err="1" smtClean="0"/>
              <a:t>j</a:t>
            </a:r>
            <a:r>
              <a:rPr lang="en-US" i="1" dirty="0" smtClean="0"/>
              <a:t> </a:t>
            </a:r>
            <a:r>
              <a:rPr lang="en-US" dirty="0"/>
              <a:t>are the Fourier coefficients</a:t>
            </a:r>
          </a:p>
        </p:txBody>
      </p:sp>
    </p:spTree>
    <p:extLst>
      <p:ext uri="{BB962C8B-B14F-4D97-AF65-F5344CB8AC3E}">
        <p14:creationId xmlns:p14="http://schemas.microsoft.com/office/powerpoint/2010/main" val="35267830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b="1" dirty="0"/>
              <a:t>The matrix method for difference equations</a:t>
            </a:r>
            <a:endParaRPr lang="en-US" dirty="0"/>
          </a:p>
        </p:txBody>
      </p:sp>
      <p:sp>
        <p:nvSpPr>
          <p:cNvPr id="3" name="内容占位符 2"/>
          <p:cNvSpPr>
            <a:spLocks noGrp="1"/>
          </p:cNvSpPr>
          <p:nvPr>
            <p:ph idx="1"/>
          </p:nvPr>
        </p:nvSpPr>
        <p:spPr/>
        <p:txBody>
          <a:bodyPr>
            <a:normAutofit fontScale="92500" lnSpcReduction="10000"/>
          </a:bodyPr>
          <a:lstStyle/>
          <a:p>
            <a:r>
              <a:rPr lang="en-US" dirty="0"/>
              <a:t>When a partial differential equation is discretized and given in a difference equation form, we can generally solve it with the matrix methods.</a:t>
            </a:r>
          </a:p>
          <a:p>
            <a:r>
              <a:rPr lang="en-US" dirty="0"/>
              <a:t>In general, when we have a differential equation with the form </a:t>
            </a:r>
            <a:r>
              <a:rPr lang="en-US" i="1" dirty="0"/>
              <a:t>Lu</a:t>
            </a:r>
            <a:r>
              <a:rPr lang="en-US" dirty="0"/>
              <a:t>(</a:t>
            </a:r>
            <a:r>
              <a:rPr lang="en-US" b="1" dirty="0"/>
              <a:t>r</a:t>
            </a:r>
            <a:r>
              <a:rPr lang="en-US" i="1" dirty="0"/>
              <a:t>, t</a:t>
            </a:r>
            <a:r>
              <a:rPr lang="en-US" dirty="0"/>
              <a:t>) = </a:t>
            </a:r>
            <a:r>
              <a:rPr lang="en-US" i="1" dirty="0"/>
              <a:t>f </a:t>
            </a:r>
            <a:r>
              <a:rPr lang="en-US" dirty="0"/>
              <a:t>(</a:t>
            </a:r>
            <a:r>
              <a:rPr lang="en-US" b="1" dirty="0"/>
              <a:t>r</a:t>
            </a:r>
            <a:r>
              <a:rPr lang="en-US" i="1" dirty="0"/>
              <a:t>, t</a:t>
            </a:r>
            <a:r>
              <a:rPr lang="en-US" dirty="0"/>
              <a:t>)</a:t>
            </a:r>
            <a:r>
              <a:rPr lang="en-US" i="1" dirty="0"/>
              <a:t>, </a:t>
            </a:r>
            <a:r>
              <a:rPr lang="en-US" dirty="0"/>
              <a:t>where </a:t>
            </a:r>
            <a:r>
              <a:rPr lang="en-US" i="1" dirty="0"/>
              <a:t>L </a:t>
            </a:r>
            <a:r>
              <a:rPr lang="en-US" dirty="0"/>
              <a:t>is a linear differential operator of the spatial and time variables, </a:t>
            </a:r>
            <a:r>
              <a:rPr lang="en-US" i="1" dirty="0"/>
              <a:t>u</a:t>
            </a:r>
            <a:r>
              <a:rPr lang="en-US" dirty="0"/>
              <a:t>(</a:t>
            </a:r>
            <a:r>
              <a:rPr lang="en-US" b="1" dirty="0"/>
              <a:t>r</a:t>
            </a:r>
            <a:r>
              <a:rPr lang="en-US" i="1" dirty="0"/>
              <a:t>, t</a:t>
            </a:r>
            <a:r>
              <a:rPr lang="en-US" dirty="0"/>
              <a:t>) is the physical quantity to be solved, and </a:t>
            </a:r>
            <a:r>
              <a:rPr lang="en-US" i="1" dirty="0"/>
              <a:t>f </a:t>
            </a:r>
            <a:r>
              <a:rPr lang="en-US" dirty="0"/>
              <a:t>(</a:t>
            </a:r>
            <a:r>
              <a:rPr lang="en-US" b="1" dirty="0"/>
              <a:t>r</a:t>
            </a:r>
            <a:r>
              <a:rPr lang="en-US" i="1" dirty="0"/>
              <a:t>, t</a:t>
            </a:r>
            <a:r>
              <a:rPr lang="en-US" dirty="0"/>
              <a:t>) is the source, </a:t>
            </a:r>
          </a:p>
          <a:p>
            <a:pPr lvl="1"/>
            <a:r>
              <a:rPr lang="en-US" dirty="0"/>
              <a:t>we can always discretize the equation and put it into the matrix form </a:t>
            </a:r>
            <a:r>
              <a:rPr lang="en-US" b="1" dirty="0"/>
              <a:t>Au </a:t>
            </a:r>
            <a:r>
              <a:rPr lang="en-US" dirty="0"/>
              <a:t>= </a:t>
            </a:r>
            <a:r>
              <a:rPr lang="en-US" b="1" dirty="0"/>
              <a:t>b</a:t>
            </a:r>
            <a:r>
              <a:rPr lang="en-US" i="1" dirty="0"/>
              <a:t>,</a:t>
            </a:r>
            <a:endParaRPr lang="en-US" dirty="0"/>
          </a:p>
        </p:txBody>
      </p:sp>
    </p:spTree>
    <p:extLst>
      <p:ext uri="{BB962C8B-B14F-4D97-AF65-F5344CB8AC3E}">
        <p14:creationId xmlns:p14="http://schemas.microsoft.com/office/powerpoint/2010/main" val="2725407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a:t>where the coefficient matrix </a:t>
            </a:r>
            <a:r>
              <a:rPr lang="en-US" b="1" dirty="0"/>
              <a:t>A </a:t>
            </a:r>
            <a:r>
              <a:rPr lang="en-US" dirty="0"/>
              <a:t>is from the discretization of the operator </a:t>
            </a:r>
            <a:r>
              <a:rPr lang="en-US" i="1" dirty="0"/>
              <a:t>L</a:t>
            </a:r>
            <a:r>
              <a:rPr lang="en-US" dirty="0"/>
              <a:t>, the column vector </a:t>
            </a:r>
            <a:r>
              <a:rPr lang="en-US" b="1" dirty="0"/>
              <a:t>u </a:t>
            </a:r>
            <a:r>
              <a:rPr lang="en-US" dirty="0"/>
              <a:t>is from the discrete values of </a:t>
            </a:r>
            <a:r>
              <a:rPr lang="en-US" i="1" dirty="0"/>
              <a:t>u</a:t>
            </a:r>
            <a:r>
              <a:rPr lang="en-US" dirty="0"/>
              <a:t>(</a:t>
            </a:r>
            <a:r>
              <a:rPr lang="en-US" b="1" dirty="0"/>
              <a:t>r</a:t>
            </a:r>
            <a:r>
              <a:rPr lang="en-US" i="1" dirty="0"/>
              <a:t>, t</a:t>
            </a:r>
            <a:r>
              <a:rPr lang="en-US" dirty="0"/>
              <a:t>) excluding the boundary and initial points, and </a:t>
            </a:r>
            <a:r>
              <a:rPr lang="en-US" b="1" dirty="0"/>
              <a:t>b </a:t>
            </a:r>
            <a:r>
              <a:rPr lang="en-US" dirty="0"/>
              <a:t>is the known vector constructed from the discrete values of </a:t>
            </a:r>
            <a:r>
              <a:rPr lang="en-US" i="1" dirty="0"/>
              <a:t>f </a:t>
            </a:r>
            <a:r>
              <a:rPr lang="en-US" dirty="0"/>
              <a:t>(</a:t>
            </a:r>
            <a:r>
              <a:rPr lang="en-US" b="1" dirty="0"/>
              <a:t>r</a:t>
            </a:r>
            <a:r>
              <a:rPr lang="en-US" i="1" dirty="0"/>
              <a:t>, t</a:t>
            </a:r>
            <a:r>
              <a:rPr lang="en-US" dirty="0"/>
              <a:t>) and the boundary and initial points of </a:t>
            </a:r>
            <a:r>
              <a:rPr lang="en-US" i="1" dirty="0"/>
              <a:t>u</a:t>
            </a:r>
            <a:r>
              <a:rPr lang="en-US" dirty="0"/>
              <a:t>(</a:t>
            </a:r>
            <a:r>
              <a:rPr lang="en-US" b="1" dirty="0"/>
              <a:t>r</a:t>
            </a:r>
            <a:r>
              <a:rPr lang="en-US" i="1" dirty="0"/>
              <a:t>, t</a:t>
            </a:r>
            <a:r>
              <a:rPr lang="en-US" dirty="0"/>
              <a:t>). </a:t>
            </a:r>
          </a:p>
          <a:p>
            <a:r>
              <a:rPr lang="en-US" dirty="0"/>
              <a:t>The time variable is usually separated with the Fourier transform first unless it has to be dealt with at different spatial points. </a:t>
            </a:r>
          </a:p>
        </p:txBody>
      </p:sp>
    </p:spTree>
    <p:extLst>
      <p:ext uri="{BB962C8B-B14F-4D97-AF65-F5344CB8AC3E}">
        <p14:creationId xmlns:p14="http://schemas.microsoft.com/office/powerpoint/2010/main" val="709316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For example, the difference equations for the one-dimensional Poisson equation obtained in the preceding section can be cast into such a form. </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724" t="36458" r="46706" b="41917"/>
          <a:stretch/>
        </p:blipFill>
        <p:spPr bwMode="auto">
          <a:xfrm>
            <a:off x="1979712" y="3284984"/>
            <a:ext cx="4650517" cy="3218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6444208" y="4653136"/>
            <a:ext cx="2483768" cy="2031325"/>
          </a:xfrm>
          <a:prstGeom prst="rect">
            <a:avLst/>
          </a:prstGeom>
        </p:spPr>
        <p:txBody>
          <a:bodyPr wrap="square">
            <a:spAutoFit/>
          </a:bodyPr>
          <a:lstStyle/>
          <a:p>
            <a:r>
              <a:rPr lang="en-US" dirty="0"/>
              <a:t>This matrix representation of the difference equation resulting from the discretization</a:t>
            </a:r>
          </a:p>
          <a:p>
            <a:r>
              <a:rPr lang="en-US" dirty="0"/>
              <a:t>of a differential equation is very general.</a:t>
            </a:r>
          </a:p>
        </p:txBody>
      </p:sp>
    </p:spTree>
    <p:extLst>
      <p:ext uri="{BB962C8B-B14F-4D97-AF65-F5344CB8AC3E}">
        <p14:creationId xmlns:p14="http://schemas.microsoft.com/office/powerpoint/2010/main" val="4280871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13184" y="19492"/>
            <a:ext cx="8229600" cy="4525963"/>
          </a:xfrm>
        </p:spPr>
        <p:txBody>
          <a:bodyPr>
            <a:normAutofit/>
          </a:bodyPr>
          <a:lstStyle/>
          <a:p>
            <a:r>
              <a:rPr lang="en-US" altLang="zh-CN" dirty="0"/>
              <a:t>Example: </a:t>
            </a:r>
            <a:r>
              <a:rPr lang="en-US" dirty="0"/>
              <a:t>a person is sitting at the middle of a long bench supported at both ends. </a:t>
            </a:r>
          </a:p>
          <a:p>
            <a:pPr lvl="1"/>
            <a:r>
              <a:rPr lang="en-US" dirty="0"/>
              <a:t>Assume that the length of the bench is </a:t>
            </a:r>
            <a:r>
              <a:rPr lang="en-US" i="1" dirty="0"/>
              <a:t>L</a:t>
            </a:r>
            <a:r>
              <a:rPr lang="en-US" dirty="0"/>
              <a:t>. </a:t>
            </a:r>
          </a:p>
          <a:p>
            <a:pPr lvl="1"/>
            <a:r>
              <a:rPr lang="en-US" dirty="0"/>
              <a:t>If we want to know the displacement of the bench at every point, we can establish the equation for the curvature at different locations from Newton’s equation for each tiny slice of the bench. </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264" t="36458" r="50897" b="56875"/>
          <a:stretch/>
        </p:blipFill>
        <p:spPr bwMode="auto">
          <a:xfrm>
            <a:off x="0" y="3572591"/>
            <a:ext cx="3816424" cy="1453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4283968" y="3429000"/>
            <a:ext cx="4572000" cy="2031325"/>
          </a:xfrm>
          <a:prstGeom prst="rect">
            <a:avLst/>
          </a:prstGeom>
        </p:spPr>
        <p:txBody>
          <a:bodyPr>
            <a:spAutoFit/>
          </a:bodyPr>
          <a:lstStyle/>
          <a:p>
            <a:r>
              <a:rPr lang="en-US" dirty="0"/>
              <a:t>where </a:t>
            </a:r>
            <a:r>
              <a:rPr lang="en-US" i="1" dirty="0"/>
              <a:t>u</a:t>
            </a:r>
            <a:r>
              <a:rPr lang="en-US" dirty="0"/>
              <a:t>(</a:t>
            </a:r>
            <a:r>
              <a:rPr lang="en-US" i="1" dirty="0"/>
              <a:t>x</a:t>
            </a:r>
            <a:r>
              <a:rPr lang="en-US" dirty="0"/>
              <a:t>) is the curvature (that is, the inverse of the effective radius of the curve</a:t>
            </a:r>
          </a:p>
          <a:p>
            <a:r>
              <a:rPr lang="en-US" dirty="0"/>
              <a:t>at </a:t>
            </a:r>
            <a:r>
              <a:rPr lang="en-US" i="1" dirty="0"/>
              <a:t>x</a:t>
            </a:r>
            <a:r>
              <a:rPr lang="en-US" dirty="0"/>
              <a:t>), </a:t>
            </a:r>
            <a:r>
              <a:rPr lang="en-US" i="1" dirty="0"/>
              <a:t>Y  </a:t>
            </a:r>
            <a:r>
              <a:rPr lang="en-US" dirty="0"/>
              <a:t>is Young’s modulus of the bench, </a:t>
            </a:r>
            <a:r>
              <a:rPr lang="en-US" i="1" dirty="0"/>
              <a:t>I </a:t>
            </a:r>
            <a:r>
              <a:rPr lang="en-US" dirty="0"/>
              <a:t>= </a:t>
            </a:r>
            <a:r>
              <a:rPr lang="en-US" i="1" dirty="0"/>
              <a:t>t</a:t>
            </a:r>
            <a:r>
              <a:rPr lang="en-US" baseline="30000" dirty="0"/>
              <a:t>3</a:t>
            </a:r>
            <a:r>
              <a:rPr lang="en-US" dirty="0"/>
              <a:t> </a:t>
            </a:r>
            <a:r>
              <a:rPr lang="en-US" i="1" dirty="0"/>
              <a:t>w/</a:t>
            </a:r>
            <a:r>
              <a:rPr lang="en-US" dirty="0"/>
              <a:t>3 is a geometric constant, with</a:t>
            </a:r>
          </a:p>
          <a:p>
            <a:r>
              <a:rPr lang="en-US" i="1" dirty="0"/>
              <a:t>t </a:t>
            </a:r>
            <a:r>
              <a:rPr lang="en-US" dirty="0"/>
              <a:t>being the thickness and </a:t>
            </a:r>
            <a:r>
              <a:rPr lang="en-US" i="1" dirty="0"/>
              <a:t>w </a:t>
            </a:r>
            <a:r>
              <a:rPr lang="en-US" dirty="0"/>
              <a:t>the width of the bench, and </a:t>
            </a:r>
            <a:r>
              <a:rPr lang="en-US" i="1" dirty="0"/>
              <a:t>f </a:t>
            </a:r>
            <a:r>
              <a:rPr lang="en-US" dirty="0"/>
              <a:t>(</a:t>
            </a:r>
            <a:r>
              <a:rPr lang="en-US" i="1" dirty="0"/>
              <a:t>x</a:t>
            </a:r>
            <a:r>
              <a:rPr lang="en-US" dirty="0"/>
              <a:t>) is the force density</a:t>
            </a:r>
          </a:p>
          <a:p>
            <a:r>
              <a:rPr lang="en-US" dirty="0"/>
              <a:t>on the bench.</a:t>
            </a:r>
          </a:p>
        </p:txBody>
      </p:sp>
      <p:sp>
        <p:nvSpPr>
          <p:cNvPr id="5" name="矩形 4"/>
          <p:cNvSpPr/>
          <p:nvPr/>
        </p:nvSpPr>
        <p:spPr>
          <a:xfrm>
            <a:off x="1858705" y="5507479"/>
            <a:ext cx="4572000" cy="923330"/>
          </a:xfrm>
          <a:prstGeom prst="rect">
            <a:avLst/>
          </a:prstGeom>
        </p:spPr>
        <p:txBody>
          <a:bodyPr>
            <a:spAutoFit/>
          </a:bodyPr>
          <a:lstStyle/>
          <a:p>
            <a:r>
              <a:rPr lang="en-US" dirty="0"/>
              <a:t>Because both ends are fixed, the curvatures there are taken to be</a:t>
            </a:r>
          </a:p>
          <a:p>
            <a:r>
              <a:rPr lang="nl-NL" dirty="0"/>
              <a:t>zero: that is, </a:t>
            </a:r>
            <a:r>
              <a:rPr lang="nl-NL" i="1" dirty="0"/>
              <a:t>u</a:t>
            </a:r>
            <a:r>
              <a:rPr lang="nl-NL" dirty="0"/>
              <a:t>(0) = </a:t>
            </a:r>
            <a:r>
              <a:rPr lang="nl-NL" i="1" dirty="0"/>
              <a:t>u</a:t>
            </a:r>
            <a:r>
              <a:rPr lang="nl-NL" dirty="0"/>
              <a:t>(</a:t>
            </a:r>
            <a:r>
              <a:rPr lang="nl-NL" i="1" dirty="0"/>
              <a:t>L</a:t>
            </a:r>
            <a:r>
              <a:rPr lang="nl-NL" dirty="0"/>
              <a:t>) = 0.</a:t>
            </a:r>
            <a:endParaRPr lang="en-US" dirty="0"/>
          </a:p>
        </p:txBody>
      </p:sp>
    </p:spTree>
    <p:extLst>
      <p:ext uri="{BB962C8B-B14F-4D97-AF65-F5344CB8AC3E}">
        <p14:creationId xmlns:p14="http://schemas.microsoft.com/office/powerpoint/2010/main" val="1871672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21226"/>
            <a:ext cx="8229600" cy="4525963"/>
          </a:xfrm>
        </p:spPr>
        <p:txBody>
          <a:bodyPr/>
          <a:lstStyle/>
          <a:p>
            <a:r>
              <a:rPr lang="en-US" dirty="0"/>
              <a:t>If we discretize the equation with evenly spaced intervals, that is, </a:t>
            </a:r>
            <a:r>
              <a:rPr lang="en-US" i="1" dirty="0"/>
              <a:t>x</a:t>
            </a:r>
            <a:r>
              <a:rPr lang="en-US" baseline="-25000" dirty="0"/>
              <a:t>0</a:t>
            </a:r>
            <a:r>
              <a:rPr lang="en-US" dirty="0"/>
              <a:t> = 0</a:t>
            </a:r>
            <a:r>
              <a:rPr lang="en-US" i="1" dirty="0"/>
              <a:t>, x</a:t>
            </a:r>
            <a:r>
              <a:rPr lang="en-US" baseline="-25000" dirty="0"/>
              <a:t>1</a:t>
            </a:r>
            <a:r>
              <a:rPr lang="en-US" dirty="0"/>
              <a:t> = </a:t>
            </a:r>
            <a:r>
              <a:rPr lang="en-US" i="1" dirty="0"/>
              <a:t>h, . . . , x</a:t>
            </a:r>
            <a:r>
              <a:rPr lang="en-US" i="1" baseline="-25000" dirty="0"/>
              <a:t>n</a:t>
            </a:r>
            <a:r>
              <a:rPr lang="en-US" baseline="-25000" dirty="0"/>
              <a:t>+1</a:t>
            </a:r>
            <a:r>
              <a:rPr lang="en-US" dirty="0"/>
              <a:t> = </a:t>
            </a:r>
            <a:r>
              <a:rPr lang="en-US" i="1" dirty="0"/>
              <a:t>L</a:t>
            </a:r>
            <a:r>
              <a:rPr lang="en-US" dirty="0"/>
              <a:t>, via the three-point formula for the second-order derivative, we have</a:t>
            </a: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003" t="50000" r="44953" b="28427"/>
          <a:stretch/>
        </p:blipFill>
        <p:spPr bwMode="auto">
          <a:xfrm>
            <a:off x="467544" y="2060848"/>
            <a:ext cx="8104514" cy="3384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1475656" y="5386802"/>
            <a:ext cx="4572000" cy="1477328"/>
          </a:xfrm>
          <a:prstGeom prst="rect">
            <a:avLst/>
          </a:prstGeom>
        </p:spPr>
        <p:txBody>
          <a:bodyPr>
            <a:spAutoFit/>
          </a:bodyPr>
          <a:lstStyle/>
          <a:p>
            <a:r>
              <a:rPr lang="en-US" dirty="0"/>
              <a:t>with </a:t>
            </a:r>
            <a:r>
              <a:rPr lang="en-US" i="1" dirty="0"/>
              <a:t>u</a:t>
            </a:r>
            <a:r>
              <a:rPr lang="en-US" baseline="-25000" dirty="0"/>
              <a:t>0</a:t>
            </a:r>
            <a:r>
              <a:rPr lang="en-US" dirty="0"/>
              <a:t> = </a:t>
            </a:r>
            <a:r>
              <a:rPr lang="en-US" i="1" dirty="0"/>
              <a:t>u</a:t>
            </a:r>
            <a:r>
              <a:rPr lang="en-US" i="1" baseline="-25000" dirty="0"/>
              <a:t>n</a:t>
            </a:r>
            <a:r>
              <a:rPr lang="en-US" baseline="-25000" dirty="0"/>
              <a:t>+1</a:t>
            </a:r>
            <a:r>
              <a:rPr lang="en-US" dirty="0"/>
              <a:t> = 0, as required by the boundary condition, and </a:t>
            </a:r>
            <a:r>
              <a:rPr lang="en-US" i="1" dirty="0"/>
              <a:t>bi </a:t>
            </a:r>
            <a:r>
              <a:rPr lang="en-US" dirty="0"/>
              <a:t>= </a:t>
            </a:r>
            <a:r>
              <a:rPr lang="en-US" i="1" dirty="0"/>
              <a:t>h</a:t>
            </a:r>
            <a:r>
              <a:rPr lang="en-US" baseline="30000" dirty="0"/>
              <a:t>2</a:t>
            </a:r>
            <a:r>
              <a:rPr lang="en-US" dirty="0"/>
              <a:t> </a:t>
            </a:r>
            <a:r>
              <a:rPr lang="en-US" i="1" dirty="0"/>
              <a:t>fi /YI </a:t>
            </a:r>
            <a:r>
              <a:rPr lang="en-US" dirty="0"/>
              <a:t>.</a:t>
            </a:r>
          </a:p>
          <a:p>
            <a:r>
              <a:rPr lang="en-US" dirty="0"/>
              <a:t>We can easily solve the problem with the Gaussian elimination scheme or the</a:t>
            </a:r>
          </a:p>
          <a:p>
            <a:r>
              <a:rPr lang="en-US" dirty="0"/>
              <a:t>LU decomposition scheme</a:t>
            </a:r>
          </a:p>
        </p:txBody>
      </p:sp>
    </p:spTree>
    <p:extLst>
      <p:ext uri="{BB962C8B-B14F-4D97-AF65-F5344CB8AC3E}">
        <p14:creationId xmlns:p14="http://schemas.microsoft.com/office/powerpoint/2010/main" val="29269604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20000"/>
          </a:bodyPr>
          <a:lstStyle/>
          <a:p>
            <a:r>
              <a:rPr lang="en-US" i="1" dirty="0" err="1"/>
              <a:t>ei</a:t>
            </a:r>
            <a:r>
              <a:rPr lang="en-US" i="1" dirty="0"/>
              <a:t> </a:t>
            </a:r>
            <a:r>
              <a:rPr lang="en-US" dirty="0"/>
              <a:t>= </a:t>
            </a:r>
            <a:r>
              <a:rPr lang="en-US" i="1" dirty="0"/>
              <a:t>ci </a:t>
            </a:r>
            <a:r>
              <a:rPr lang="en-US" dirty="0"/>
              <a:t>= 1 and </a:t>
            </a:r>
            <a:r>
              <a:rPr lang="en-US" i="1" dirty="0"/>
              <a:t>di </a:t>
            </a:r>
            <a:r>
              <a:rPr lang="en-US" dirty="0"/>
              <a:t>= −2. Assume that the force distribution on the bench is given by</a:t>
            </a:r>
          </a:p>
          <a:p>
            <a:endParaRPr lang="en-US" dirty="0"/>
          </a:p>
          <a:p>
            <a:endParaRPr lang="en-US" dirty="0"/>
          </a:p>
          <a:p>
            <a:endParaRPr lang="en-US" dirty="0"/>
          </a:p>
          <a:p>
            <a:r>
              <a:rPr lang="en-US" dirty="0"/>
              <a:t>with </a:t>
            </a:r>
            <a:r>
              <a:rPr lang="en-US" i="1" dirty="0"/>
              <a:t>f</a:t>
            </a:r>
            <a:r>
              <a:rPr lang="en-US" dirty="0"/>
              <a:t>0 = 200 N/m and </a:t>
            </a:r>
            <a:r>
              <a:rPr lang="en-US" i="1" dirty="0"/>
              <a:t>x</a:t>
            </a:r>
            <a:r>
              <a:rPr lang="en-US" dirty="0"/>
              <a:t>0 = 0</a:t>
            </a:r>
            <a:r>
              <a:rPr lang="en-US" i="1" dirty="0"/>
              <a:t>.</a:t>
            </a:r>
            <a:r>
              <a:rPr lang="en-US" dirty="0"/>
              <a:t>25 m, and that the bench has a length of 3.0 m,</a:t>
            </a:r>
          </a:p>
          <a:p>
            <a:r>
              <a:rPr lang="en-US" dirty="0"/>
              <a:t>a width of 0.20 m, a thickness of 0.030 m, a linear density of </a:t>
            </a:r>
            <a:r>
              <a:rPr lang="en-US" i="1" dirty="0"/>
              <a:t>ρ </a:t>
            </a:r>
            <a:r>
              <a:rPr lang="en-US" dirty="0"/>
              <a:t>= 3</a:t>
            </a:r>
            <a:r>
              <a:rPr lang="en-US" i="1" dirty="0"/>
              <a:t>.</a:t>
            </a:r>
            <a:r>
              <a:rPr lang="en-US" dirty="0"/>
              <a:t>0 kg/m, and</a:t>
            </a:r>
          </a:p>
          <a:p>
            <a:r>
              <a:rPr lang="en-US" dirty="0"/>
              <a:t>a Young’s modulus of 1</a:t>
            </a:r>
            <a:r>
              <a:rPr lang="en-US" i="1" dirty="0"/>
              <a:t>.</a:t>
            </a:r>
            <a:r>
              <a:rPr lang="en-US" dirty="0"/>
              <a:t>0 × 10</a:t>
            </a:r>
            <a:r>
              <a:rPr lang="en-US" baseline="30000" dirty="0"/>
              <a:t>9</a:t>
            </a:r>
            <a:r>
              <a:rPr lang="en-US" dirty="0"/>
              <a:t> N/m2. Here </a:t>
            </a:r>
            <a:r>
              <a:rPr lang="en-US" i="1" dirty="0"/>
              <a:t>g </a:t>
            </a:r>
            <a:r>
              <a:rPr lang="en-US" dirty="0"/>
              <a:t>= 9</a:t>
            </a:r>
            <a:r>
              <a:rPr lang="en-US" i="1" dirty="0"/>
              <a:t>.</a:t>
            </a:r>
            <a:r>
              <a:rPr lang="en-US" dirty="0"/>
              <a:t>80 m/s</a:t>
            </a:r>
            <a:r>
              <a:rPr lang="en-US" baseline="30000" dirty="0"/>
              <a:t>2</a:t>
            </a:r>
            <a:r>
              <a:rPr lang="en-US" dirty="0"/>
              <a:t> is the magnitude of the gravitational acceleration</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401" t="51458" r="29722" b="42083"/>
          <a:stretch/>
        </p:blipFill>
        <p:spPr bwMode="auto">
          <a:xfrm>
            <a:off x="208989" y="2348880"/>
            <a:ext cx="8964488" cy="1167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3531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477"/>
            <a:ext cx="4572000" cy="6740307"/>
          </a:xfrm>
          <a:prstGeom prst="rect">
            <a:avLst/>
          </a:prstGeom>
        </p:spPr>
        <p:txBody>
          <a:bodyPr>
            <a:spAutoFit/>
          </a:bodyPr>
          <a:lstStyle/>
          <a:p>
            <a:r>
              <a:rPr lang="en-US" b="1" dirty="0"/>
              <a:t>// A program to solve the problem of a person sitting</a:t>
            </a:r>
          </a:p>
          <a:p>
            <a:r>
              <a:rPr lang="en-US" b="1" dirty="0"/>
              <a:t>// on a bench as described in the text.</a:t>
            </a:r>
          </a:p>
          <a:p>
            <a:r>
              <a:rPr lang="en-US" b="1" dirty="0"/>
              <a:t>import </a:t>
            </a:r>
            <a:r>
              <a:rPr lang="en-US" b="1" dirty="0" err="1"/>
              <a:t>java.lang</a:t>
            </a:r>
            <a:r>
              <a:rPr lang="en-US" b="1" dirty="0"/>
              <a:t>.*;</a:t>
            </a:r>
          </a:p>
          <a:p>
            <a:r>
              <a:rPr lang="en-US" b="1" dirty="0"/>
              <a:t>public class Bench {</a:t>
            </a:r>
          </a:p>
          <a:p>
            <a:r>
              <a:rPr lang="en-US" b="1" dirty="0"/>
              <a:t>final static </a:t>
            </a:r>
            <a:r>
              <a:rPr lang="en-US" b="1" dirty="0" err="1"/>
              <a:t>int</a:t>
            </a:r>
            <a:r>
              <a:rPr lang="en-US" b="1" dirty="0"/>
              <a:t> n = 99, m = 2;</a:t>
            </a:r>
          </a:p>
          <a:p>
            <a:r>
              <a:rPr lang="en-US" b="1" dirty="0"/>
              <a:t>public static void main(String </a:t>
            </a:r>
            <a:r>
              <a:rPr lang="en-US" b="1" dirty="0" err="1"/>
              <a:t>argv</a:t>
            </a:r>
            <a:r>
              <a:rPr lang="en-US" b="1" dirty="0"/>
              <a:t>[]) {</a:t>
            </a:r>
          </a:p>
          <a:p>
            <a:r>
              <a:rPr lang="en-US" b="1" dirty="0"/>
              <a:t>double d[] = new double[n];</a:t>
            </a:r>
          </a:p>
          <a:p>
            <a:r>
              <a:rPr lang="en-US" b="1" dirty="0"/>
              <a:t>double b[] = new double[n];</a:t>
            </a:r>
          </a:p>
          <a:p>
            <a:r>
              <a:rPr lang="en-US" b="1" dirty="0"/>
              <a:t>double c[] = new double[n];</a:t>
            </a:r>
          </a:p>
          <a:p>
            <a:r>
              <a:rPr lang="pt-BR" b="1" dirty="0"/>
              <a:t>double l = 3, l2 = l/2, h = l/(n+1), h2 = h*h;</a:t>
            </a:r>
          </a:p>
          <a:p>
            <a:r>
              <a:rPr lang="fr-FR" b="1" dirty="0"/>
              <a:t>double x0 = 0.25, x2 = x0*x0, e0 = 1/</a:t>
            </a:r>
            <a:r>
              <a:rPr lang="fr-FR" b="1" dirty="0" err="1"/>
              <a:t>Math.E</a:t>
            </a:r>
            <a:r>
              <a:rPr lang="fr-FR" b="1" dirty="0"/>
              <a:t>;</a:t>
            </a:r>
          </a:p>
          <a:p>
            <a:r>
              <a:rPr lang="en-US" b="1" dirty="0"/>
              <a:t>double rho = 3, g = 9.8, f0 = 200;</a:t>
            </a:r>
          </a:p>
          <a:p>
            <a:r>
              <a:rPr lang="en-US" b="1" dirty="0"/>
              <a:t>double y = 1e9*</a:t>
            </a:r>
            <a:r>
              <a:rPr lang="en-US" b="1" dirty="0" err="1"/>
              <a:t>Math.pow</a:t>
            </a:r>
            <a:r>
              <a:rPr lang="en-US" b="1" dirty="0"/>
              <a:t>(0.03,3)*0.2/3;</a:t>
            </a:r>
          </a:p>
          <a:p>
            <a:r>
              <a:rPr lang="en-US" b="1" dirty="0"/>
              <a:t>// Evaluate the coefficient matrix elements</a:t>
            </a:r>
          </a:p>
          <a:p>
            <a:r>
              <a:rPr lang="nn-NO" b="1" dirty="0"/>
              <a:t>for (int i=0; i&lt;n; ++i) {</a:t>
            </a:r>
          </a:p>
          <a:p>
            <a:r>
              <a:rPr lang="en-US" b="1" dirty="0"/>
              <a:t>d[</a:t>
            </a:r>
            <a:r>
              <a:rPr lang="en-US" b="1" dirty="0" err="1"/>
              <a:t>i</a:t>
            </a:r>
            <a:r>
              <a:rPr lang="en-US" b="1" dirty="0"/>
              <a:t>] = -2;</a:t>
            </a:r>
          </a:p>
          <a:p>
            <a:r>
              <a:rPr lang="en-US" b="1" dirty="0"/>
              <a:t>c[</a:t>
            </a:r>
            <a:r>
              <a:rPr lang="en-US" b="1" dirty="0" err="1"/>
              <a:t>i</a:t>
            </a:r>
            <a:r>
              <a:rPr lang="en-US" b="1" dirty="0"/>
              <a:t>] = 1;</a:t>
            </a:r>
          </a:p>
          <a:p>
            <a:r>
              <a:rPr lang="en-US" b="1" dirty="0"/>
              <a:t>b[</a:t>
            </a:r>
            <a:r>
              <a:rPr lang="en-US" b="1" dirty="0" err="1"/>
              <a:t>i</a:t>
            </a:r>
            <a:r>
              <a:rPr lang="en-US" b="1" dirty="0"/>
              <a:t>] = -rho*g;</a:t>
            </a:r>
          </a:p>
          <a:p>
            <a:r>
              <a:rPr lang="en-US" b="1" dirty="0"/>
              <a:t>double x = h*(i+1)-l2;</a:t>
            </a:r>
          </a:p>
          <a:p>
            <a:r>
              <a:rPr lang="en-US" b="1" dirty="0"/>
              <a:t>if (</a:t>
            </a:r>
            <a:r>
              <a:rPr lang="en-US" b="1" dirty="0" err="1"/>
              <a:t>Math.abs</a:t>
            </a:r>
            <a:r>
              <a:rPr lang="en-US" b="1" dirty="0"/>
              <a:t>(x) &lt; x0)</a:t>
            </a:r>
          </a:p>
          <a:p>
            <a:r>
              <a:rPr lang="pt-BR" b="1" dirty="0"/>
              <a:t>b[i] -= f0*(Math.exp(-x*x/x2)-e0);</a:t>
            </a:r>
          </a:p>
          <a:p>
            <a:r>
              <a:rPr lang="en-US" b="1" dirty="0"/>
              <a:t>b[</a:t>
            </a:r>
            <a:r>
              <a:rPr lang="en-US" b="1" dirty="0" err="1"/>
              <a:t>i</a:t>
            </a:r>
            <a:r>
              <a:rPr lang="en-US" b="1" dirty="0"/>
              <a:t>] *= h2/y;</a:t>
            </a:r>
          </a:p>
          <a:p>
            <a:r>
              <a:rPr lang="en-US" b="1" dirty="0"/>
              <a:t>}</a:t>
            </a:r>
            <a:endParaRPr lang="en-US" dirty="0"/>
          </a:p>
        </p:txBody>
      </p:sp>
      <p:sp>
        <p:nvSpPr>
          <p:cNvPr id="5" name="矩形 4"/>
          <p:cNvSpPr/>
          <p:nvPr/>
        </p:nvSpPr>
        <p:spPr>
          <a:xfrm>
            <a:off x="4559882" y="764704"/>
            <a:ext cx="4572000" cy="4801314"/>
          </a:xfrm>
          <a:prstGeom prst="rect">
            <a:avLst/>
          </a:prstGeom>
        </p:spPr>
        <p:txBody>
          <a:bodyPr>
            <a:spAutoFit/>
          </a:bodyPr>
          <a:lstStyle/>
          <a:p>
            <a:r>
              <a:rPr lang="en-US" b="1" dirty="0"/>
              <a:t>// Obtain the solution of the </a:t>
            </a:r>
            <a:r>
              <a:rPr lang="en-US" b="1" dirty="0" err="1"/>
              <a:t>curverture</a:t>
            </a:r>
            <a:r>
              <a:rPr lang="en-US" b="1" dirty="0"/>
              <a:t> of the bench</a:t>
            </a:r>
          </a:p>
          <a:p>
            <a:r>
              <a:rPr lang="en-US" b="1" dirty="0"/>
              <a:t>double u[] = </a:t>
            </a:r>
            <a:r>
              <a:rPr lang="en-US" b="1" dirty="0" err="1"/>
              <a:t>tridiagonalLinearEq</a:t>
            </a:r>
            <a:r>
              <a:rPr lang="en-US" b="1" dirty="0"/>
              <a:t>(d, c, c, b);</a:t>
            </a:r>
          </a:p>
          <a:p>
            <a:r>
              <a:rPr lang="en-US" b="1" dirty="0"/>
              <a:t>// Output the result in every m time steps</a:t>
            </a:r>
          </a:p>
          <a:p>
            <a:r>
              <a:rPr lang="en-US" b="1" dirty="0"/>
              <a:t>double x = h;</a:t>
            </a:r>
          </a:p>
          <a:p>
            <a:r>
              <a:rPr lang="en-US" b="1" dirty="0"/>
              <a:t>double </a:t>
            </a:r>
            <a:r>
              <a:rPr lang="en-US" b="1" dirty="0" err="1"/>
              <a:t>mh</a:t>
            </a:r>
            <a:r>
              <a:rPr lang="en-US" b="1" dirty="0"/>
              <a:t> = m*h;</a:t>
            </a:r>
          </a:p>
          <a:p>
            <a:r>
              <a:rPr lang="nn-NO" b="1" dirty="0"/>
              <a:t>for (int i=0; i&lt;n; i+=m) {</a:t>
            </a:r>
          </a:p>
          <a:p>
            <a:r>
              <a:rPr lang="en-US" b="1" dirty="0" err="1"/>
              <a:t>System.out.println</a:t>
            </a:r>
            <a:r>
              <a:rPr lang="en-US" b="1" dirty="0"/>
              <a:t>(x + " " + 100*u[</a:t>
            </a:r>
            <a:r>
              <a:rPr lang="en-US" b="1" dirty="0" err="1"/>
              <a:t>i</a:t>
            </a:r>
            <a:r>
              <a:rPr lang="en-US" b="1" dirty="0"/>
              <a:t>]);</a:t>
            </a:r>
          </a:p>
          <a:p>
            <a:r>
              <a:rPr lang="en-US" b="1" dirty="0"/>
              <a:t>x += </a:t>
            </a:r>
            <a:r>
              <a:rPr lang="en-US" b="1" dirty="0" err="1"/>
              <a:t>mh</a:t>
            </a:r>
            <a:r>
              <a:rPr lang="en-US" b="1" dirty="0"/>
              <a:t>;</a:t>
            </a:r>
          </a:p>
          <a:p>
            <a:r>
              <a:rPr lang="en-US" b="1" dirty="0"/>
              <a:t>}</a:t>
            </a:r>
          </a:p>
          <a:p>
            <a:r>
              <a:rPr lang="en-US" b="1" dirty="0"/>
              <a:t>}</a:t>
            </a:r>
          </a:p>
          <a:p>
            <a:r>
              <a:rPr lang="en-US" b="1" dirty="0"/>
              <a:t>// Method to solve the </a:t>
            </a:r>
            <a:r>
              <a:rPr lang="en-US" b="1" dirty="0" err="1"/>
              <a:t>tridiagonal</a:t>
            </a:r>
            <a:r>
              <a:rPr lang="en-US" b="1" dirty="0"/>
              <a:t> linear equation set.</a:t>
            </a:r>
          </a:p>
          <a:p>
            <a:r>
              <a:rPr lang="en-US" b="1" dirty="0"/>
              <a:t>public static double[] </a:t>
            </a:r>
            <a:r>
              <a:rPr lang="en-US" b="1" dirty="0" err="1"/>
              <a:t>tridiagonalLinearEq</a:t>
            </a:r>
            <a:r>
              <a:rPr lang="en-US" b="1" dirty="0"/>
              <a:t>(double d[],</a:t>
            </a:r>
          </a:p>
          <a:p>
            <a:r>
              <a:rPr lang="fr-FR" b="1" dirty="0"/>
              <a:t>double e[], double c[], double b[]) {...}</a:t>
            </a:r>
          </a:p>
          <a:p>
            <a:r>
              <a:rPr lang="en-US" b="1" dirty="0"/>
              <a:t>}</a:t>
            </a:r>
            <a:endParaRPr lang="en-US" dirty="0"/>
          </a:p>
        </p:txBody>
      </p:sp>
    </p:spTree>
    <p:extLst>
      <p:ext uri="{BB962C8B-B14F-4D97-AF65-F5344CB8AC3E}">
        <p14:creationId xmlns:p14="http://schemas.microsoft.com/office/powerpoint/2010/main" val="4273211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814" t="20208" r="26442" b="37708"/>
          <a:stretch/>
        </p:blipFill>
        <p:spPr bwMode="auto">
          <a:xfrm>
            <a:off x="611560" y="980728"/>
            <a:ext cx="7898066"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621944" y="5157192"/>
            <a:ext cx="8352928" cy="1200329"/>
          </a:xfrm>
          <a:prstGeom prst="rect">
            <a:avLst/>
          </a:prstGeom>
        </p:spPr>
        <p:txBody>
          <a:bodyPr wrap="square">
            <a:spAutoFit/>
          </a:bodyPr>
          <a:lstStyle/>
          <a:p>
            <a:r>
              <a:rPr lang="en-US" dirty="0"/>
              <a:t>The numerical result for the curvature of the bench calculated with the above</a:t>
            </a:r>
          </a:p>
          <a:p>
            <a:r>
              <a:rPr lang="en-US" dirty="0"/>
              <a:t>program is illustrated here. Under these realistic parameters, the bench</a:t>
            </a:r>
          </a:p>
          <a:p>
            <a:r>
              <a:rPr lang="en-US" dirty="0"/>
              <a:t>does not deviate from the original position very much. Even at the middle of the</a:t>
            </a:r>
          </a:p>
          <a:p>
            <a:r>
              <a:rPr lang="en-US" dirty="0"/>
              <a:t>bench, the effective radius for the curve is still about 30 m.</a:t>
            </a:r>
          </a:p>
        </p:txBody>
      </p:sp>
    </p:spTree>
    <p:extLst>
      <p:ext uri="{BB962C8B-B14F-4D97-AF65-F5344CB8AC3E}">
        <p14:creationId xmlns:p14="http://schemas.microsoft.com/office/powerpoint/2010/main" val="1442638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a:bodyPr>
          <a:lstStyle/>
          <a:p>
            <a:r>
              <a:rPr lang="en-US" dirty="0"/>
              <a:t>When the equation is discretized into a difference equation, it becomes extremely simple with a symmetric, </a:t>
            </a:r>
            <a:r>
              <a:rPr lang="en-US" dirty="0" err="1"/>
              <a:t>tridiagonal</a:t>
            </a:r>
            <a:r>
              <a:rPr lang="en-US" dirty="0"/>
              <a:t> coefficient matrix. </a:t>
            </a:r>
          </a:p>
          <a:p>
            <a:r>
              <a:rPr lang="en-US" dirty="0"/>
              <a:t>In general, all one-dimensional problems with the same mathematical structure can be solved in the same fashion, such as the one-dimensional Poisson equation or the stationary one-dimensional diffusion equation. </a:t>
            </a:r>
          </a:p>
        </p:txBody>
      </p:sp>
    </p:spTree>
    <p:extLst>
      <p:ext uri="{BB962C8B-B14F-4D97-AF65-F5344CB8AC3E}">
        <p14:creationId xmlns:p14="http://schemas.microsoft.com/office/powerpoint/2010/main" val="5267769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10000"/>
          </a:bodyPr>
          <a:lstStyle/>
          <a:p>
            <a:r>
              <a:rPr lang="en-US" dirty="0"/>
              <a:t>If we split the coefficient matrix among the coordinates correctly, we can still preserve its tridiagonal nature, at least, in each step along each coordinate direction. </a:t>
            </a:r>
          </a:p>
          <a:p>
            <a:r>
              <a:rPr lang="en-US" dirty="0"/>
              <a:t>As long as the coefficient matrix is tridiagonal, we can use the simple LU decomposition to obtain the solution of the linear equation set. </a:t>
            </a:r>
          </a:p>
          <a:p>
            <a:r>
              <a:rPr lang="en-US" dirty="0"/>
              <a:t>Sometimes we may also need to solve the linear problem with the full matrix that is no longer tridiagonal. </a:t>
            </a:r>
            <a:r>
              <a:rPr lang="en-US" altLang="zh-CN" dirty="0"/>
              <a:t>We can just apply the methods we learned in the matrix chapter to solve them</a:t>
            </a:r>
            <a:r>
              <a:rPr lang="en-US" altLang="zh-CN" dirty="0" smtClean="0"/>
              <a:t>.</a:t>
            </a:r>
          </a:p>
          <a:p>
            <a:pPr lvl="1"/>
            <a:r>
              <a:rPr lang="en-US" altLang="zh-CN" dirty="0" smtClean="0"/>
              <a:t>Such as household algorithm.</a:t>
            </a:r>
            <a:endParaRPr lang="en-US" dirty="0"/>
          </a:p>
          <a:p>
            <a:endParaRPr lang="en-US" dirty="0"/>
          </a:p>
        </p:txBody>
      </p:sp>
    </p:spTree>
    <p:extLst>
      <p:ext uri="{BB962C8B-B14F-4D97-AF65-F5344CB8AC3E}">
        <p14:creationId xmlns:p14="http://schemas.microsoft.com/office/powerpoint/2010/main" val="336911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7365" t="39167" r="37348" b="55757"/>
          <a:stretch/>
        </p:blipFill>
        <p:spPr bwMode="auto">
          <a:xfrm>
            <a:off x="22542" y="701903"/>
            <a:ext cx="5934122" cy="669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7365" t="50712" r="28255" b="43545"/>
          <a:stretch/>
        </p:blipFill>
        <p:spPr bwMode="auto">
          <a:xfrm>
            <a:off x="94873" y="2204864"/>
            <a:ext cx="8067722" cy="757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7365" t="59557" r="30467" b="33809"/>
          <a:stretch/>
        </p:blipFill>
        <p:spPr bwMode="auto">
          <a:xfrm>
            <a:off x="40797" y="3438292"/>
            <a:ext cx="7548589" cy="875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0797" y="1556792"/>
            <a:ext cx="9546152"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Fourier theorem can be derived from the properties of the exponential functions:</a:t>
            </a:r>
            <a:endParaRPr lang="en-US" dirty="0"/>
          </a:p>
        </p:txBody>
      </p:sp>
      <p:sp>
        <p:nvSpPr>
          <p:cNvPr id="5" name="TextBox 4"/>
          <p:cNvSpPr txBox="1"/>
          <p:nvPr/>
        </p:nvSpPr>
        <p:spPr>
          <a:xfrm>
            <a:off x="94873" y="3068960"/>
            <a:ext cx="8941623"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Which form an orthonormal basis set in the region of one period of f(t):</a:t>
            </a:r>
            <a:endParaRPr lang="en-US" dirty="0"/>
          </a:p>
        </p:txBody>
      </p:sp>
      <p:sp>
        <p:nvSpPr>
          <p:cNvPr id="6" name="TextBox 5"/>
          <p:cNvSpPr txBox="1"/>
          <p:nvPr/>
        </p:nvSpPr>
        <p:spPr>
          <a:xfrm>
            <a:off x="395536" y="4581128"/>
            <a:ext cx="8208912"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Where t</a:t>
            </a:r>
            <a:r>
              <a:rPr lang="en-US" baseline="-25000" dirty="0" smtClean="0"/>
              <a:t>0</a:t>
            </a:r>
            <a:r>
              <a:rPr lang="en-US" dirty="0" smtClean="0"/>
              <a:t> is an arbitrary starting point, </a:t>
            </a:r>
          </a:p>
          <a:p>
            <a:pPr marL="285750" indent="-285750">
              <a:buFont typeface="Arial" panose="020B0604020202020204" pitchFamily="34" charset="0"/>
              <a:buChar char="•"/>
            </a:pPr>
            <a:r>
              <a:rPr lang="el-GR" dirty="0" smtClean="0"/>
              <a:t>Φ</a:t>
            </a:r>
            <a:r>
              <a:rPr lang="en-US" baseline="-25000" dirty="0" smtClean="0"/>
              <a:t>j</a:t>
            </a:r>
            <a:r>
              <a:rPr lang="en-US" baseline="30000" dirty="0" smtClean="0"/>
              <a:t>*</a:t>
            </a:r>
            <a:r>
              <a:rPr lang="en-US" dirty="0" smtClean="0"/>
              <a:t>(t) is the complex conjugate of </a:t>
            </a:r>
            <a:r>
              <a:rPr lang="el-GR" dirty="0"/>
              <a:t>Φ </a:t>
            </a:r>
            <a:r>
              <a:rPr lang="en-US" baseline="-25000" dirty="0" smtClean="0"/>
              <a:t>j</a:t>
            </a:r>
            <a:r>
              <a:rPr lang="en-US" dirty="0" smtClean="0"/>
              <a:t>(t), and </a:t>
            </a:r>
            <a:r>
              <a:rPr lang="el-GR" dirty="0" smtClean="0"/>
              <a:t>δ</a:t>
            </a:r>
            <a:r>
              <a:rPr lang="en-US" baseline="-25000" dirty="0" err="1" smtClean="0"/>
              <a:t>jk</a:t>
            </a:r>
            <a:r>
              <a:rPr lang="en-US" dirty="0" smtClean="0"/>
              <a:t> is the </a:t>
            </a:r>
            <a:r>
              <a:rPr lang="en-US" dirty="0" err="1" smtClean="0"/>
              <a:t>Kronecker</a:t>
            </a:r>
            <a:r>
              <a:rPr lang="en-US" dirty="0" smtClean="0"/>
              <a:t> delta function.</a:t>
            </a:r>
            <a:endParaRPr lang="en-US" dirty="0"/>
          </a:p>
        </p:txBody>
      </p:sp>
    </p:spTree>
    <p:extLst>
      <p:ext uri="{BB962C8B-B14F-4D97-AF65-F5344CB8AC3E}">
        <p14:creationId xmlns:p14="http://schemas.microsoft.com/office/powerpoint/2010/main" val="3100674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b="1" dirty="0"/>
              <a:t>Fourier analysis and orthogonal functions</a:t>
            </a:r>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805" t="50000" r="46395" b="43298"/>
          <a:stretch/>
        </p:blipFill>
        <p:spPr bwMode="auto">
          <a:xfrm>
            <a:off x="2565877" y="2218900"/>
            <a:ext cx="3148149" cy="706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223" t="62013" r="49439" b="32283"/>
          <a:stretch/>
        </p:blipFill>
        <p:spPr bwMode="auto">
          <a:xfrm>
            <a:off x="3019960" y="3487783"/>
            <a:ext cx="2311991" cy="600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849" t="71106" r="49346" b="22819"/>
          <a:stretch/>
        </p:blipFill>
        <p:spPr bwMode="auto">
          <a:xfrm>
            <a:off x="3392912" y="4589119"/>
            <a:ext cx="2024743" cy="640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885" t="83794" r="45070" b="9792"/>
          <a:stretch/>
        </p:blipFill>
        <p:spPr bwMode="auto">
          <a:xfrm>
            <a:off x="1284135" y="6103865"/>
            <a:ext cx="5442587" cy="675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51520" y="1340768"/>
            <a:ext cx="8712968"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Fourier theorem to a </a:t>
            </a:r>
            <a:r>
              <a:rPr lang="en-US" dirty="0" err="1" smtClean="0"/>
              <a:t>nonperiodic</a:t>
            </a:r>
            <a:r>
              <a:rPr lang="en-US" dirty="0" smtClean="0"/>
              <a:t> function in [a, b], suppose we have a complete basis set of orthonormal functions </a:t>
            </a:r>
            <a:r>
              <a:rPr lang="el-GR" dirty="0"/>
              <a:t>Φ </a:t>
            </a:r>
            <a:r>
              <a:rPr lang="en-US" baseline="-25000" dirty="0" smtClean="0"/>
              <a:t>k</a:t>
            </a:r>
            <a:r>
              <a:rPr lang="en-US" dirty="0" smtClean="0"/>
              <a:t> (x) with:</a:t>
            </a:r>
            <a:endParaRPr lang="en-US" dirty="0"/>
          </a:p>
        </p:txBody>
      </p:sp>
      <p:sp>
        <p:nvSpPr>
          <p:cNvPr id="7" name="TextBox 6"/>
          <p:cNvSpPr txBox="1"/>
          <p:nvPr/>
        </p:nvSpPr>
        <p:spPr>
          <a:xfrm>
            <a:off x="395536" y="2924944"/>
            <a:ext cx="7488832"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For any arbitrary function f(x), we have:</a:t>
            </a:r>
            <a:endParaRPr lang="en-US" dirty="0"/>
          </a:p>
        </p:txBody>
      </p:sp>
      <p:sp>
        <p:nvSpPr>
          <p:cNvPr id="8" name="TextBox 7"/>
          <p:cNvSpPr txBox="1"/>
          <p:nvPr/>
        </p:nvSpPr>
        <p:spPr>
          <a:xfrm>
            <a:off x="611560" y="4293096"/>
            <a:ext cx="7128792"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If the function is square </a:t>
            </a:r>
            <a:r>
              <a:rPr lang="en-US" dirty="0" err="1" smtClean="0"/>
              <a:t>integrable</a:t>
            </a:r>
            <a:r>
              <a:rPr lang="en-US" dirty="0" smtClean="0"/>
              <a:t>, defined by: </a:t>
            </a:r>
            <a:endParaRPr lang="en-US" dirty="0"/>
          </a:p>
        </p:txBody>
      </p:sp>
      <p:sp>
        <p:nvSpPr>
          <p:cNvPr id="9" name="TextBox 8"/>
          <p:cNvSpPr txBox="1"/>
          <p:nvPr/>
        </p:nvSpPr>
        <p:spPr>
          <a:xfrm>
            <a:off x="611560" y="5229200"/>
            <a:ext cx="7776864"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summation in the series is over all the possible states in the complete set, and the coefficients </a:t>
            </a:r>
            <a:r>
              <a:rPr lang="en-US" dirty="0" err="1" smtClean="0"/>
              <a:t>g</a:t>
            </a:r>
            <a:r>
              <a:rPr lang="en-US" baseline="-25000" dirty="0" err="1" smtClean="0"/>
              <a:t>j</a:t>
            </a:r>
            <a:r>
              <a:rPr lang="en-US" dirty="0" smtClean="0"/>
              <a:t> is given by:</a:t>
            </a:r>
            <a:endParaRPr lang="en-US" dirty="0"/>
          </a:p>
        </p:txBody>
      </p:sp>
    </p:spTree>
    <p:extLst>
      <p:ext uri="{BB962C8B-B14F-4D97-AF65-F5344CB8AC3E}">
        <p14:creationId xmlns:p14="http://schemas.microsoft.com/office/powerpoint/2010/main" val="1309475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505" t="32812" r="52840" b="63867"/>
          <a:stretch/>
        </p:blipFill>
        <p:spPr bwMode="auto">
          <a:xfrm>
            <a:off x="2267744" y="1700808"/>
            <a:ext cx="3494996" cy="391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23528" y="1052736"/>
            <a:ext cx="8568952"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continuous Fourier transform is obtained if we restrict the series to the region of t from –T/2 to T/2. Then we can extend the period T to infinity.  Redefine : </a:t>
            </a:r>
          </a:p>
          <a:p>
            <a:endParaRPr lang="en-US" dirty="0" smtClean="0"/>
          </a:p>
          <a:p>
            <a:endParaRPr lang="en-US" dirty="0"/>
          </a:p>
          <a:p>
            <a:r>
              <a:rPr lang="en-US" dirty="0" smtClean="0"/>
              <a:t>     Then the sum becomes:</a:t>
            </a:r>
          </a:p>
          <a:p>
            <a:endParaRPr lang="en-US" dirty="0"/>
          </a:p>
          <a:p>
            <a:endParaRPr lang="en-US" dirty="0"/>
          </a:p>
          <a:p>
            <a:endParaRPr lang="en-US" dirty="0" smtClean="0"/>
          </a:p>
          <a:p>
            <a:pPr marL="285750" indent="-285750">
              <a:buFont typeface="Arial" panose="020B0604020202020204" pitchFamily="34" charset="0"/>
              <a:buChar char="•"/>
            </a:pPr>
            <a:r>
              <a:rPr lang="en-US" dirty="0" smtClean="0"/>
              <a:t>This is known as the Fourier integral. The Fourier coefficient function is given by:</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237" t="36835" r="47563" b="57961"/>
          <a:stretch/>
        </p:blipFill>
        <p:spPr bwMode="auto">
          <a:xfrm>
            <a:off x="641444" y="2437075"/>
            <a:ext cx="5498099" cy="613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237" t="48017" r="47030" b="45625"/>
          <a:stretch/>
        </p:blipFill>
        <p:spPr bwMode="auto">
          <a:xfrm>
            <a:off x="764797" y="3892730"/>
            <a:ext cx="5609877" cy="750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3431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Discrete Fourier transform</a:t>
            </a:r>
            <a:endParaRPr lang="en-US" dirty="0"/>
          </a:p>
        </p:txBody>
      </p:sp>
      <p:sp>
        <p:nvSpPr>
          <p:cNvPr id="3" name="内容占位符 2"/>
          <p:cNvSpPr>
            <a:spLocks noGrp="1"/>
          </p:cNvSpPr>
          <p:nvPr>
            <p:ph idx="1"/>
          </p:nvPr>
        </p:nvSpPr>
        <p:spPr/>
        <p:txBody>
          <a:bodyPr>
            <a:normAutofit fontScale="92500" lnSpcReduction="10000"/>
          </a:bodyPr>
          <a:lstStyle/>
          <a:p>
            <a:r>
              <a:rPr lang="en-US" dirty="0"/>
              <a:t>The Fourier </a:t>
            </a:r>
            <a:r>
              <a:rPr lang="en-US" dirty="0" smtClean="0"/>
              <a:t>transform of </a:t>
            </a:r>
            <a:r>
              <a:rPr lang="en-US" dirty="0"/>
              <a:t>a specific </a:t>
            </a:r>
            <a:r>
              <a:rPr lang="en-US" dirty="0" smtClean="0"/>
              <a:t>function:</a:t>
            </a:r>
          </a:p>
          <a:p>
            <a:pPr lvl="1"/>
            <a:r>
              <a:rPr lang="en-US" dirty="0" smtClean="0"/>
              <a:t>usually </a:t>
            </a:r>
            <a:r>
              <a:rPr lang="en-US" dirty="0"/>
              <a:t>necessary in the analysis </a:t>
            </a:r>
            <a:r>
              <a:rPr lang="en-US" dirty="0" smtClean="0"/>
              <a:t>of experimental </a:t>
            </a:r>
            <a:r>
              <a:rPr lang="en-US" dirty="0"/>
              <a:t>data, </a:t>
            </a:r>
            <a:endParaRPr lang="en-US" dirty="0" smtClean="0"/>
          </a:p>
          <a:p>
            <a:pPr lvl="1"/>
            <a:r>
              <a:rPr lang="en-US" dirty="0" smtClean="0"/>
              <a:t>difficult </a:t>
            </a:r>
            <a:r>
              <a:rPr lang="en-US" dirty="0"/>
              <a:t>to establish a clear physical </a:t>
            </a:r>
            <a:r>
              <a:rPr lang="en-US" dirty="0" smtClean="0"/>
              <a:t>picture just </a:t>
            </a:r>
            <a:r>
              <a:rPr lang="en-US" dirty="0"/>
              <a:t>from the raw data taken from an experiment</a:t>
            </a:r>
            <a:r>
              <a:rPr lang="en-US" dirty="0" smtClean="0"/>
              <a:t>.</a:t>
            </a:r>
          </a:p>
          <a:p>
            <a:r>
              <a:rPr lang="en-US" dirty="0" smtClean="0"/>
              <a:t> </a:t>
            </a:r>
            <a:r>
              <a:rPr lang="en-US" dirty="0"/>
              <a:t>Numerical procedures for </a:t>
            </a:r>
            <a:r>
              <a:rPr lang="en-US" dirty="0" smtClean="0"/>
              <a:t>the Fourier transform:</a:t>
            </a:r>
          </a:p>
          <a:p>
            <a:pPr lvl="1"/>
            <a:r>
              <a:rPr lang="en-US" dirty="0" smtClean="0"/>
              <a:t> </a:t>
            </a:r>
            <a:r>
              <a:rPr lang="en-US" dirty="0"/>
              <a:t>inevitable in physics and other scientific fields. </a:t>
            </a:r>
            <a:endParaRPr lang="en-US" dirty="0" smtClean="0"/>
          </a:p>
          <a:p>
            <a:r>
              <a:rPr lang="en-US" dirty="0" smtClean="0"/>
              <a:t>We</a:t>
            </a:r>
            <a:r>
              <a:rPr lang="en-US" dirty="0"/>
              <a:t> </a:t>
            </a:r>
            <a:r>
              <a:rPr lang="en-US" dirty="0" smtClean="0"/>
              <a:t>have </a:t>
            </a:r>
            <a:r>
              <a:rPr lang="en-US" dirty="0"/>
              <a:t>to deal with a large number of data points</a:t>
            </a:r>
            <a:r>
              <a:rPr lang="en-US" dirty="0" smtClean="0"/>
              <a:t>,</a:t>
            </a:r>
          </a:p>
          <a:p>
            <a:r>
              <a:rPr lang="en-US" dirty="0"/>
              <a:t>A</a:t>
            </a:r>
            <a:r>
              <a:rPr lang="en-US" dirty="0" smtClean="0"/>
              <a:t>nd </a:t>
            </a:r>
            <a:r>
              <a:rPr lang="en-US" dirty="0"/>
              <a:t>the speed of the </a:t>
            </a:r>
            <a:r>
              <a:rPr lang="en-US" dirty="0" smtClean="0"/>
              <a:t>algorithm for </a:t>
            </a:r>
            <a:r>
              <a:rPr lang="en-US" dirty="0"/>
              <a:t>the Fourier transform becomes a very important issue. </a:t>
            </a:r>
            <a:endParaRPr lang="en-US" dirty="0" smtClean="0"/>
          </a:p>
        </p:txBody>
      </p:sp>
    </p:spTree>
    <p:extLst>
      <p:ext uri="{BB962C8B-B14F-4D97-AF65-F5344CB8AC3E}">
        <p14:creationId xmlns:p14="http://schemas.microsoft.com/office/powerpoint/2010/main" val="1194853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W</a:t>
            </a:r>
            <a:r>
              <a:rPr lang="en-US" dirty="0" smtClean="0"/>
              <a:t>e </a:t>
            </a:r>
            <a:r>
              <a:rPr lang="en-US" dirty="0"/>
              <a:t>need to convert the continuous variables</a:t>
            </a:r>
          </a:p>
          <a:p>
            <a:pPr lvl="1"/>
            <a:r>
              <a:rPr lang="en-US" dirty="0"/>
              <a:t>into discrete ones before we develop a numerical procedure</a:t>
            </a:r>
            <a:r>
              <a:rPr lang="en-US" dirty="0" smtClean="0"/>
              <a:t>.</a:t>
            </a:r>
          </a:p>
          <a:p>
            <a:r>
              <a:rPr lang="en-US" dirty="0"/>
              <a:t>consider </a:t>
            </a:r>
            <a:r>
              <a:rPr lang="en-US" i="1" dirty="0"/>
              <a:t>f </a:t>
            </a:r>
            <a:r>
              <a:rPr lang="en-US" dirty="0"/>
              <a:t>(</a:t>
            </a:r>
            <a:r>
              <a:rPr lang="en-US" i="1" dirty="0"/>
              <a:t>x</a:t>
            </a:r>
            <a:r>
              <a:rPr lang="en-US" dirty="0"/>
              <a:t>) as a space-dependent physical quantity obtained </a:t>
            </a:r>
            <a:r>
              <a:rPr lang="en-US" dirty="0" smtClean="0"/>
              <a:t>from experimental </a:t>
            </a:r>
            <a:r>
              <a:rPr lang="en-US" dirty="0"/>
              <a:t>measurements</a:t>
            </a:r>
            <a:r>
              <a:rPr lang="en-US" dirty="0" smtClean="0"/>
              <a:t>.</a:t>
            </a:r>
          </a:p>
          <a:p>
            <a:pPr lvl="1"/>
            <a:r>
              <a:rPr lang="en-US" dirty="0"/>
              <a:t>between </a:t>
            </a:r>
            <a:r>
              <a:rPr lang="en-US" i="1" dirty="0"/>
              <a:t>x </a:t>
            </a:r>
            <a:r>
              <a:rPr lang="en-US" dirty="0"/>
              <a:t>= </a:t>
            </a:r>
            <a:r>
              <a:rPr lang="en-US" dirty="0" smtClean="0"/>
              <a:t>0 and </a:t>
            </a:r>
            <a:r>
              <a:rPr lang="en-US" i="1" dirty="0"/>
              <a:t>x </a:t>
            </a:r>
            <a:r>
              <a:rPr lang="en-US" dirty="0"/>
              <a:t>= </a:t>
            </a:r>
            <a:r>
              <a:rPr lang="en-US" i="1" dirty="0"/>
              <a:t>L</a:t>
            </a:r>
            <a:r>
              <a:rPr lang="en-US" dirty="0"/>
              <a:t>, </a:t>
            </a:r>
            <a:r>
              <a:rPr lang="en-US" i="1" dirty="0"/>
              <a:t>f </a:t>
            </a:r>
            <a:r>
              <a:rPr lang="en-US" dirty="0"/>
              <a:t>(</a:t>
            </a:r>
            <a:r>
              <a:rPr lang="en-US" i="1" dirty="0"/>
              <a:t>x</a:t>
            </a:r>
            <a:r>
              <a:rPr lang="en-US" dirty="0"/>
              <a:t>) is nonzero only for </a:t>
            </a:r>
            <a:r>
              <a:rPr lang="en-US" i="1" dirty="0"/>
              <a:t>x </a:t>
            </a:r>
            <a:r>
              <a:rPr lang="en-US" dirty="0"/>
              <a:t>∈ [0</a:t>
            </a:r>
            <a:r>
              <a:rPr lang="en-US" i="1" dirty="0"/>
              <a:t>, L</a:t>
            </a:r>
            <a:r>
              <a:rPr lang="en-US" dirty="0"/>
              <a:t>].</a:t>
            </a:r>
          </a:p>
        </p:txBody>
      </p:sp>
    </p:spTree>
    <p:extLst>
      <p:ext uri="{BB962C8B-B14F-4D97-AF65-F5344CB8AC3E}">
        <p14:creationId xmlns:p14="http://schemas.microsoft.com/office/powerpoint/2010/main" val="2023975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a:t>assume that the data are taken at evenly spaced points with each </a:t>
            </a:r>
            <a:r>
              <a:rPr lang="en-US" dirty="0" smtClean="0"/>
              <a:t>interval </a:t>
            </a:r>
            <a:r>
              <a:rPr lang="en-US" i="1" dirty="0" smtClean="0"/>
              <a:t>h </a:t>
            </a:r>
            <a:r>
              <a:rPr lang="en-US" dirty="0"/>
              <a:t>= </a:t>
            </a:r>
            <a:r>
              <a:rPr lang="en-US" i="1" dirty="0"/>
              <a:t>L/</a:t>
            </a:r>
            <a:r>
              <a:rPr lang="en-US" dirty="0"/>
              <a:t>(</a:t>
            </a:r>
            <a:r>
              <a:rPr lang="en-US" i="1" dirty="0"/>
              <a:t>N </a:t>
            </a:r>
            <a:r>
              <a:rPr lang="en-US" dirty="0"/>
              <a:t>− 1), </a:t>
            </a:r>
            <a:endParaRPr lang="en-US" dirty="0" smtClean="0"/>
          </a:p>
          <a:p>
            <a:pPr lvl="1"/>
            <a:r>
              <a:rPr lang="en-US" dirty="0" smtClean="0"/>
              <a:t> </a:t>
            </a:r>
            <a:r>
              <a:rPr lang="en-US" i="1" dirty="0"/>
              <a:t>N </a:t>
            </a:r>
            <a:r>
              <a:rPr lang="en-US" dirty="0"/>
              <a:t>is the total number of data points. </a:t>
            </a:r>
            <a:endParaRPr lang="en-US" dirty="0" smtClean="0"/>
          </a:p>
          <a:p>
            <a:r>
              <a:rPr lang="en-US" dirty="0" smtClean="0"/>
              <a:t>assume </a:t>
            </a:r>
            <a:r>
              <a:rPr lang="en-US" dirty="0"/>
              <a:t>that </a:t>
            </a:r>
            <a:r>
              <a:rPr lang="en-US" dirty="0" smtClean="0"/>
              <a:t>the data </a:t>
            </a:r>
            <a:r>
              <a:rPr lang="en-US" dirty="0"/>
              <a:t>repeat periodically outside the region of </a:t>
            </a:r>
            <a:r>
              <a:rPr lang="en-US" i="1" dirty="0"/>
              <a:t>x </a:t>
            </a:r>
            <a:r>
              <a:rPr lang="en-US" dirty="0"/>
              <a:t>∈ [0</a:t>
            </a:r>
            <a:r>
              <a:rPr lang="en-US" i="1" dirty="0"/>
              <a:t>, L</a:t>
            </a:r>
            <a:r>
              <a:rPr lang="en-US" dirty="0"/>
              <a:t>], which is equivalent </a:t>
            </a:r>
            <a:r>
              <a:rPr lang="en-US" dirty="0" smtClean="0"/>
              <a:t>to imposing </a:t>
            </a:r>
            <a:r>
              <a:rPr lang="en-US" dirty="0"/>
              <a:t>the </a:t>
            </a:r>
            <a:r>
              <a:rPr lang="en-US" b="1" dirty="0"/>
              <a:t>periodic boundary condition </a:t>
            </a:r>
            <a:r>
              <a:rPr lang="en-US" dirty="0"/>
              <a:t>on the finite system. </a:t>
            </a:r>
            <a:endParaRPr lang="en-US" dirty="0" smtClean="0"/>
          </a:p>
          <a:p>
            <a:r>
              <a:rPr lang="en-US" dirty="0" smtClean="0"/>
              <a:t>The corresponding wavenumber </a:t>
            </a:r>
            <a:r>
              <a:rPr lang="en-US" dirty="0"/>
              <a:t>in the momentum space is then discrete too, with an </a:t>
            </a:r>
            <a:r>
              <a:rPr lang="en-US" dirty="0" smtClean="0"/>
              <a:t>interval </a:t>
            </a:r>
            <a:r>
              <a:rPr lang="el-GR" i="1" dirty="0" smtClean="0"/>
              <a:t>κ </a:t>
            </a:r>
            <a:r>
              <a:rPr lang="el-GR" dirty="0"/>
              <a:t>= 2</a:t>
            </a:r>
            <a:r>
              <a:rPr lang="el-GR" i="1" dirty="0"/>
              <a:t>π/</a:t>
            </a:r>
            <a:r>
              <a:rPr lang="en-US" i="1" dirty="0"/>
              <a:t>L</a:t>
            </a:r>
            <a:r>
              <a:rPr lang="en-US" dirty="0"/>
              <a:t>.</a:t>
            </a:r>
            <a:endParaRPr lang="en-US" dirty="0" smtClean="0"/>
          </a:p>
          <a:p>
            <a:r>
              <a:rPr lang="en-US" dirty="0" smtClean="0"/>
              <a:t>The </a:t>
            </a:r>
            <a:r>
              <a:rPr lang="en-US" dirty="0"/>
              <a:t>discrete Fourier </a:t>
            </a:r>
            <a:r>
              <a:rPr lang="en-US" dirty="0" smtClean="0"/>
              <a:t>transform</a:t>
            </a:r>
            <a:r>
              <a:rPr lang="en-US" dirty="0"/>
              <a:t>:</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843" t="77292" r="35227" b="14375"/>
          <a:stretch/>
        </p:blipFill>
        <p:spPr bwMode="auto">
          <a:xfrm>
            <a:off x="5652120" y="5482315"/>
            <a:ext cx="3240360" cy="953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09193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23500</TotalTime>
  <Words>2746</Words>
  <Application>Microsoft Office PowerPoint</Application>
  <PresentationFormat>On-screen Show (4:3)</PresentationFormat>
  <Paragraphs>233</Paragraphs>
  <Slides>39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宋体</vt:lpstr>
      <vt:lpstr>Arial</vt:lpstr>
      <vt:lpstr>Calibri</vt:lpstr>
      <vt:lpstr>Office 主题​​</vt:lpstr>
      <vt:lpstr>Computational Physics (Lecture 15) </vt:lpstr>
      <vt:lpstr>Fourier analysis and orthogonal functions</vt:lpstr>
      <vt:lpstr>PowerPoint Presentation</vt:lpstr>
      <vt:lpstr>PowerPoint Presentation</vt:lpstr>
      <vt:lpstr>Fourier analysis and orthogonal functions</vt:lpstr>
      <vt:lpstr>PowerPoint Presentation</vt:lpstr>
      <vt:lpstr>Discrete Fourier transform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Fast Fourier Transform</vt:lpstr>
      <vt:lpstr>PowerPoint Presentation</vt:lpstr>
      <vt:lpstr>PowerPoint Presentation</vt:lpstr>
      <vt:lpstr>PowerPoint Presentation</vt:lpstr>
      <vt:lpstr>Discretization of the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matrix method for difference equations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jzhu</dc:creator>
  <cp:lastModifiedBy> </cp:lastModifiedBy>
  <cp:revision>382</cp:revision>
  <dcterms:created xsi:type="dcterms:W3CDTF">2014-01-05T10:31:17Z</dcterms:created>
  <dcterms:modified xsi:type="dcterms:W3CDTF">2022-10-27T08:18:17Z</dcterms:modified>
</cp:coreProperties>
</file>